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hv+AO5rX4s8rYzCHtEyrG0dKGXZA=="/>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8"/>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8"/>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chemeClr val="lt1"/>
              </a:buClr>
              <a:buSzPts val="3200"/>
              <a:buNone/>
              <a:defRPr>
                <a:solidFill>
                  <a:schemeClr val="lt1"/>
                </a:solidFill>
              </a:defRPr>
            </a:lvl1pPr>
            <a:lvl2pPr lvl="1" algn="ctr">
              <a:spcBef>
                <a:spcPts val="560"/>
              </a:spcBef>
              <a:spcAft>
                <a:spcPts val="0"/>
              </a:spcAft>
              <a:buClr>
                <a:schemeClr val="lt1"/>
              </a:buClr>
              <a:buSzPts val="2800"/>
              <a:buNone/>
              <a:defRPr>
                <a:solidFill>
                  <a:schemeClr val="lt1"/>
                </a:solidFill>
              </a:defRPr>
            </a:lvl2pPr>
            <a:lvl3pPr lvl="2" algn="ctr">
              <a:spcBef>
                <a:spcPts val="480"/>
              </a:spcBef>
              <a:spcAft>
                <a:spcPts val="0"/>
              </a:spcAft>
              <a:buClr>
                <a:schemeClr val="lt1"/>
              </a:buClr>
              <a:buSzPts val="2400"/>
              <a:buNone/>
              <a:defRPr>
                <a:solidFill>
                  <a:schemeClr val="lt1"/>
                </a:solidFill>
              </a:defRPr>
            </a:lvl3pPr>
            <a:lvl4pPr lvl="3" algn="ctr">
              <a:spcBef>
                <a:spcPts val="400"/>
              </a:spcBef>
              <a:spcAft>
                <a:spcPts val="0"/>
              </a:spcAft>
              <a:buClr>
                <a:schemeClr val="lt1"/>
              </a:buClr>
              <a:buSzPts val="2000"/>
              <a:buNone/>
              <a:defRPr>
                <a:solidFill>
                  <a:schemeClr val="lt1"/>
                </a:solidFill>
              </a:defRPr>
            </a:lvl4pPr>
            <a:lvl5pPr lvl="4" algn="ctr">
              <a:spcBef>
                <a:spcPts val="400"/>
              </a:spcBef>
              <a:spcAft>
                <a:spcPts val="0"/>
              </a:spcAft>
              <a:buClr>
                <a:schemeClr val="lt1"/>
              </a:buClr>
              <a:buSzPts val="2000"/>
              <a:buNone/>
              <a:defRPr>
                <a:solidFill>
                  <a:schemeClr val="lt1"/>
                </a:solidFill>
              </a:defRPr>
            </a:lvl5pPr>
            <a:lvl6pPr lvl="5" algn="ctr">
              <a:spcBef>
                <a:spcPts val="400"/>
              </a:spcBef>
              <a:spcAft>
                <a:spcPts val="0"/>
              </a:spcAft>
              <a:buClr>
                <a:schemeClr val="lt1"/>
              </a:buClr>
              <a:buSzPts val="2000"/>
              <a:buNone/>
              <a:defRPr>
                <a:solidFill>
                  <a:schemeClr val="lt1"/>
                </a:solidFill>
              </a:defRPr>
            </a:lvl6pPr>
            <a:lvl7pPr lvl="6" algn="ctr">
              <a:spcBef>
                <a:spcPts val="400"/>
              </a:spcBef>
              <a:spcAft>
                <a:spcPts val="0"/>
              </a:spcAft>
              <a:buClr>
                <a:schemeClr val="lt1"/>
              </a:buClr>
              <a:buSzPts val="2000"/>
              <a:buNone/>
              <a:defRPr>
                <a:solidFill>
                  <a:schemeClr val="lt1"/>
                </a:solidFill>
              </a:defRPr>
            </a:lvl7pPr>
            <a:lvl8pPr lvl="7" algn="ctr">
              <a:spcBef>
                <a:spcPts val="400"/>
              </a:spcBef>
              <a:spcAft>
                <a:spcPts val="0"/>
              </a:spcAft>
              <a:buClr>
                <a:schemeClr val="lt1"/>
              </a:buClr>
              <a:buSzPts val="2000"/>
              <a:buNone/>
              <a:defRPr>
                <a:solidFill>
                  <a:schemeClr val="lt1"/>
                </a:solidFill>
              </a:defRPr>
            </a:lvl8pPr>
            <a:lvl9pPr lvl="8" algn="ctr">
              <a:spcBef>
                <a:spcPts val="400"/>
              </a:spcBef>
              <a:spcAft>
                <a:spcPts val="0"/>
              </a:spcAft>
              <a:buClr>
                <a:schemeClr val="lt1"/>
              </a:buClr>
              <a:buSzPts val="2000"/>
              <a:buNone/>
              <a:defRPr>
                <a:solidFill>
                  <a:schemeClr val="lt1"/>
                </a:solidFill>
              </a:defRPr>
            </a:lvl9pPr>
          </a:lstStyle>
          <a:p>
            <a:endParaRPr/>
          </a:p>
        </p:txBody>
      </p:sp>
      <p:sp>
        <p:nvSpPr>
          <p:cNvPr id="14" name="Google Shape;14;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7"/>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71" name="Google Shape;71;p2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8"/>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8"/>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77" name="Google Shape;77;p2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0" name="Google Shape;20;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0"/>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lt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0"/>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chemeClr val="lt1"/>
              </a:buClr>
              <a:buSzPts val="2000"/>
              <a:buNone/>
              <a:defRPr sz="2000">
                <a:solidFill>
                  <a:schemeClr val="lt1"/>
                </a:solidFill>
              </a:defRPr>
            </a:lvl1pPr>
            <a:lvl2pPr marL="914400" lvl="1" indent="-228600" algn="l">
              <a:spcBef>
                <a:spcPts val="360"/>
              </a:spcBef>
              <a:spcAft>
                <a:spcPts val="0"/>
              </a:spcAft>
              <a:buClr>
                <a:schemeClr val="lt1"/>
              </a:buClr>
              <a:buSzPts val="1800"/>
              <a:buNone/>
              <a:defRPr sz="1800">
                <a:solidFill>
                  <a:schemeClr val="lt1"/>
                </a:solidFill>
              </a:defRPr>
            </a:lvl2pPr>
            <a:lvl3pPr marL="1371600" lvl="2" indent="-228600" algn="l">
              <a:spcBef>
                <a:spcPts val="320"/>
              </a:spcBef>
              <a:spcAft>
                <a:spcPts val="0"/>
              </a:spcAft>
              <a:buClr>
                <a:schemeClr val="lt1"/>
              </a:buClr>
              <a:buSzPts val="1600"/>
              <a:buNone/>
              <a:defRPr sz="1600">
                <a:solidFill>
                  <a:schemeClr val="lt1"/>
                </a:solidFill>
              </a:defRPr>
            </a:lvl3pPr>
            <a:lvl4pPr marL="1828800" lvl="3" indent="-228600" algn="l">
              <a:spcBef>
                <a:spcPts val="280"/>
              </a:spcBef>
              <a:spcAft>
                <a:spcPts val="0"/>
              </a:spcAft>
              <a:buClr>
                <a:schemeClr val="lt1"/>
              </a:buClr>
              <a:buSzPts val="1400"/>
              <a:buNone/>
              <a:defRPr sz="1400">
                <a:solidFill>
                  <a:schemeClr val="lt1"/>
                </a:solidFill>
              </a:defRPr>
            </a:lvl4pPr>
            <a:lvl5pPr marL="2286000" lvl="4" indent="-228600" algn="l">
              <a:spcBef>
                <a:spcPts val="280"/>
              </a:spcBef>
              <a:spcAft>
                <a:spcPts val="0"/>
              </a:spcAft>
              <a:buClr>
                <a:schemeClr val="lt1"/>
              </a:buClr>
              <a:buSzPts val="1400"/>
              <a:buNone/>
              <a:defRPr sz="1400">
                <a:solidFill>
                  <a:schemeClr val="lt1"/>
                </a:solidFill>
              </a:defRPr>
            </a:lvl5pPr>
            <a:lvl6pPr marL="2743200" lvl="5" indent="-228600" algn="l">
              <a:spcBef>
                <a:spcPts val="280"/>
              </a:spcBef>
              <a:spcAft>
                <a:spcPts val="0"/>
              </a:spcAft>
              <a:buClr>
                <a:schemeClr val="lt1"/>
              </a:buClr>
              <a:buSzPts val="1400"/>
              <a:buNone/>
              <a:defRPr sz="1400">
                <a:solidFill>
                  <a:schemeClr val="lt1"/>
                </a:solidFill>
              </a:defRPr>
            </a:lvl6pPr>
            <a:lvl7pPr marL="3200400" lvl="6" indent="-228600" algn="l">
              <a:spcBef>
                <a:spcPts val="280"/>
              </a:spcBef>
              <a:spcAft>
                <a:spcPts val="0"/>
              </a:spcAft>
              <a:buClr>
                <a:schemeClr val="lt1"/>
              </a:buClr>
              <a:buSzPts val="1400"/>
              <a:buNone/>
              <a:defRPr sz="1400">
                <a:solidFill>
                  <a:schemeClr val="lt1"/>
                </a:solidFill>
              </a:defRPr>
            </a:lvl7pPr>
            <a:lvl8pPr marL="3657600" lvl="7" indent="-228600" algn="l">
              <a:spcBef>
                <a:spcPts val="280"/>
              </a:spcBef>
              <a:spcAft>
                <a:spcPts val="0"/>
              </a:spcAft>
              <a:buClr>
                <a:schemeClr val="lt1"/>
              </a:buClr>
              <a:buSzPts val="1400"/>
              <a:buNone/>
              <a:defRPr sz="1400">
                <a:solidFill>
                  <a:schemeClr val="lt1"/>
                </a:solidFill>
              </a:defRPr>
            </a:lvl8pPr>
            <a:lvl9pPr marL="4114800" lvl="8" indent="-228600" algn="l">
              <a:spcBef>
                <a:spcPts val="280"/>
              </a:spcBef>
              <a:spcAft>
                <a:spcPts val="0"/>
              </a:spcAft>
              <a:buClr>
                <a:schemeClr val="lt1"/>
              </a:buClr>
              <a:buSzPts val="1400"/>
              <a:buNone/>
              <a:defRPr sz="1400">
                <a:solidFill>
                  <a:schemeClr val="lt1"/>
                </a:solidFill>
              </a:defRPr>
            </a:lvl9pPr>
          </a:lstStyle>
          <a:p>
            <a:endParaRPr/>
          </a:p>
        </p:txBody>
      </p:sp>
      <p:sp>
        <p:nvSpPr>
          <p:cNvPr id="26" name="Google Shape;26;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1"/>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lt1"/>
              </a:buClr>
              <a:buSzPts val="2800"/>
              <a:buChar char="•"/>
              <a:defRPr sz="2800"/>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lt1"/>
              </a:buClr>
              <a:buSzPts val="1800"/>
              <a:buChar char="•"/>
              <a:defRPr sz="1800"/>
            </a:lvl6pPr>
            <a:lvl7pPr marL="3200400" lvl="6" indent="-342900" algn="l">
              <a:spcBef>
                <a:spcPts val="360"/>
              </a:spcBef>
              <a:spcAft>
                <a:spcPts val="0"/>
              </a:spcAft>
              <a:buClr>
                <a:schemeClr val="lt1"/>
              </a:buClr>
              <a:buSzPts val="1800"/>
              <a:buChar char="•"/>
              <a:defRPr sz="1800"/>
            </a:lvl7pPr>
            <a:lvl8pPr marL="3657600" lvl="7" indent="-342900" algn="l">
              <a:spcBef>
                <a:spcPts val="360"/>
              </a:spcBef>
              <a:spcAft>
                <a:spcPts val="0"/>
              </a:spcAft>
              <a:buClr>
                <a:schemeClr val="lt1"/>
              </a:buClr>
              <a:buSzPts val="1800"/>
              <a:buChar char="•"/>
              <a:defRPr sz="1800"/>
            </a:lvl8pPr>
            <a:lvl9pPr marL="4114800" lvl="8" indent="-342900" algn="l">
              <a:spcBef>
                <a:spcPts val="360"/>
              </a:spcBef>
              <a:spcAft>
                <a:spcPts val="0"/>
              </a:spcAft>
              <a:buClr>
                <a:schemeClr val="lt1"/>
              </a:buClr>
              <a:buSzPts val="1800"/>
              <a:buChar char="•"/>
              <a:defRPr sz="1800"/>
            </a:lvl9pPr>
          </a:lstStyle>
          <a:p>
            <a:endParaRPr/>
          </a:p>
        </p:txBody>
      </p:sp>
      <p:sp>
        <p:nvSpPr>
          <p:cNvPr id="32" name="Google Shape;32;p21"/>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lt1"/>
              </a:buClr>
              <a:buSzPts val="2800"/>
              <a:buChar char="•"/>
              <a:defRPr sz="2800"/>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lt1"/>
              </a:buClr>
              <a:buSzPts val="1800"/>
              <a:buChar char="•"/>
              <a:defRPr sz="1800"/>
            </a:lvl6pPr>
            <a:lvl7pPr marL="3200400" lvl="6" indent="-342900" algn="l">
              <a:spcBef>
                <a:spcPts val="360"/>
              </a:spcBef>
              <a:spcAft>
                <a:spcPts val="0"/>
              </a:spcAft>
              <a:buClr>
                <a:schemeClr val="lt1"/>
              </a:buClr>
              <a:buSzPts val="1800"/>
              <a:buChar char="•"/>
              <a:defRPr sz="1800"/>
            </a:lvl7pPr>
            <a:lvl8pPr marL="3657600" lvl="7" indent="-342900" algn="l">
              <a:spcBef>
                <a:spcPts val="360"/>
              </a:spcBef>
              <a:spcAft>
                <a:spcPts val="0"/>
              </a:spcAft>
              <a:buClr>
                <a:schemeClr val="lt1"/>
              </a:buClr>
              <a:buSzPts val="1800"/>
              <a:buChar char="•"/>
              <a:defRPr sz="1800"/>
            </a:lvl8pPr>
            <a:lvl9pPr marL="4114800" lvl="8" indent="-342900" algn="l">
              <a:spcBef>
                <a:spcPts val="360"/>
              </a:spcBef>
              <a:spcAft>
                <a:spcPts val="0"/>
              </a:spcAft>
              <a:buClr>
                <a:schemeClr val="lt1"/>
              </a:buClr>
              <a:buSzPts val="1800"/>
              <a:buChar char="•"/>
              <a:defRPr sz="1800"/>
            </a:lvl9pPr>
          </a:lstStyle>
          <a:p>
            <a:endParaRPr/>
          </a:p>
        </p:txBody>
      </p:sp>
      <p:sp>
        <p:nvSpPr>
          <p:cNvPr id="33" name="Google Shape;33;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2"/>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lt1"/>
              </a:buClr>
              <a:buSzPts val="2400"/>
              <a:buNone/>
              <a:defRPr sz="2400" b="1"/>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9" name="Google Shape;39;p22"/>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lt1"/>
              </a:buClr>
              <a:buSzPts val="2400"/>
              <a:buChar char="•"/>
              <a:defRPr sz="2400"/>
            </a:lvl1pPr>
            <a:lvl2pPr marL="914400" lvl="1" indent="-355600" algn="l">
              <a:spcBef>
                <a:spcPts val="400"/>
              </a:spcBef>
              <a:spcAft>
                <a:spcPts val="0"/>
              </a:spcAft>
              <a:buClr>
                <a:schemeClr val="lt1"/>
              </a:buClr>
              <a:buSzPts val="2000"/>
              <a:buChar char="–"/>
              <a:defRPr sz="2000"/>
            </a:lvl2pPr>
            <a:lvl3pPr marL="1371600" lvl="2" indent="-342900" algn="l">
              <a:spcBef>
                <a:spcPts val="360"/>
              </a:spcBef>
              <a:spcAft>
                <a:spcPts val="0"/>
              </a:spcAft>
              <a:buClr>
                <a:schemeClr val="lt1"/>
              </a:buClr>
              <a:buSzPts val="1800"/>
              <a:buChar char="•"/>
              <a:defRPr sz="1800"/>
            </a:lvl3pPr>
            <a:lvl4pPr marL="1828800" lvl="3" indent="-330200" algn="l">
              <a:spcBef>
                <a:spcPts val="320"/>
              </a:spcBef>
              <a:spcAft>
                <a:spcPts val="0"/>
              </a:spcAft>
              <a:buClr>
                <a:schemeClr val="lt1"/>
              </a:buClr>
              <a:buSzPts val="1600"/>
              <a:buChar char="–"/>
              <a:defRPr sz="1600"/>
            </a:lvl4pPr>
            <a:lvl5pPr marL="2286000" lvl="4" indent="-330200" algn="l">
              <a:spcBef>
                <a:spcPts val="320"/>
              </a:spcBef>
              <a:spcAft>
                <a:spcPts val="0"/>
              </a:spcAft>
              <a:buClr>
                <a:schemeClr val="lt1"/>
              </a:buClr>
              <a:buSzPts val="1600"/>
              <a:buChar char="»"/>
              <a:defRPr sz="1600"/>
            </a:lvl5pPr>
            <a:lvl6pPr marL="2743200" lvl="5" indent="-330200" algn="l">
              <a:spcBef>
                <a:spcPts val="320"/>
              </a:spcBef>
              <a:spcAft>
                <a:spcPts val="0"/>
              </a:spcAft>
              <a:buClr>
                <a:schemeClr val="lt1"/>
              </a:buClr>
              <a:buSzPts val="1600"/>
              <a:buChar char="•"/>
              <a:defRPr sz="1600"/>
            </a:lvl6pPr>
            <a:lvl7pPr marL="3200400" lvl="6" indent="-330200" algn="l">
              <a:spcBef>
                <a:spcPts val="320"/>
              </a:spcBef>
              <a:spcAft>
                <a:spcPts val="0"/>
              </a:spcAft>
              <a:buClr>
                <a:schemeClr val="lt1"/>
              </a:buClr>
              <a:buSzPts val="1600"/>
              <a:buChar char="•"/>
              <a:defRPr sz="1600"/>
            </a:lvl7pPr>
            <a:lvl8pPr marL="3657600" lvl="7" indent="-330200" algn="l">
              <a:spcBef>
                <a:spcPts val="320"/>
              </a:spcBef>
              <a:spcAft>
                <a:spcPts val="0"/>
              </a:spcAft>
              <a:buClr>
                <a:schemeClr val="lt1"/>
              </a:buClr>
              <a:buSzPts val="1600"/>
              <a:buChar char="•"/>
              <a:defRPr sz="1600"/>
            </a:lvl8pPr>
            <a:lvl9pPr marL="4114800" lvl="8" indent="-330200" algn="l">
              <a:spcBef>
                <a:spcPts val="320"/>
              </a:spcBef>
              <a:spcAft>
                <a:spcPts val="0"/>
              </a:spcAft>
              <a:buClr>
                <a:schemeClr val="lt1"/>
              </a:buClr>
              <a:buSzPts val="1600"/>
              <a:buChar char="•"/>
              <a:defRPr sz="1600"/>
            </a:lvl9pPr>
          </a:lstStyle>
          <a:p>
            <a:endParaRPr/>
          </a:p>
        </p:txBody>
      </p:sp>
      <p:sp>
        <p:nvSpPr>
          <p:cNvPr id="40" name="Google Shape;40;p22"/>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lt1"/>
              </a:buClr>
              <a:buSzPts val="2400"/>
              <a:buNone/>
              <a:defRPr sz="2400" b="1"/>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41" name="Google Shape;41;p22"/>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lt1"/>
              </a:buClr>
              <a:buSzPts val="2400"/>
              <a:buChar char="•"/>
              <a:defRPr sz="2400"/>
            </a:lvl1pPr>
            <a:lvl2pPr marL="914400" lvl="1" indent="-355600" algn="l">
              <a:spcBef>
                <a:spcPts val="400"/>
              </a:spcBef>
              <a:spcAft>
                <a:spcPts val="0"/>
              </a:spcAft>
              <a:buClr>
                <a:schemeClr val="lt1"/>
              </a:buClr>
              <a:buSzPts val="2000"/>
              <a:buChar char="–"/>
              <a:defRPr sz="2000"/>
            </a:lvl2pPr>
            <a:lvl3pPr marL="1371600" lvl="2" indent="-342900" algn="l">
              <a:spcBef>
                <a:spcPts val="360"/>
              </a:spcBef>
              <a:spcAft>
                <a:spcPts val="0"/>
              </a:spcAft>
              <a:buClr>
                <a:schemeClr val="lt1"/>
              </a:buClr>
              <a:buSzPts val="1800"/>
              <a:buChar char="•"/>
              <a:defRPr sz="1800"/>
            </a:lvl3pPr>
            <a:lvl4pPr marL="1828800" lvl="3" indent="-330200" algn="l">
              <a:spcBef>
                <a:spcPts val="320"/>
              </a:spcBef>
              <a:spcAft>
                <a:spcPts val="0"/>
              </a:spcAft>
              <a:buClr>
                <a:schemeClr val="lt1"/>
              </a:buClr>
              <a:buSzPts val="1600"/>
              <a:buChar char="–"/>
              <a:defRPr sz="1600"/>
            </a:lvl4pPr>
            <a:lvl5pPr marL="2286000" lvl="4" indent="-330200" algn="l">
              <a:spcBef>
                <a:spcPts val="320"/>
              </a:spcBef>
              <a:spcAft>
                <a:spcPts val="0"/>
              </a:spcAft>
              <a:buClr>
                <a:schemeClr val="lt1"/>
              </a:buClr>
              <a:buSzPts val="1600"/>
              <a:buChar char="»"/>
              <a:defRPr sz="1600"/>
            </a:lvl5pPr>
            <a:lvl6pPr marL="2743200" lvl="5" indent="-330200" algn="l">
              <a:spcBef>
                <a:spcPts val="320"/>
              </a:spcBef>
              <a:spcAft>
                <a:spcPts val="0"/>
              </a:spcAft>
              <a:buClr>
                <a:schemeClr val="lt1"/>
              </a:buClr>
              <a:buSzPts val="1600"/>
              <a:buChar char="•"/>
              <a:defRPr sz="1600"/>
            </a:lvl6pPr>
            <a:lvl7pPr marL="3200400" lvl="6" indent="-330200" algn="l">
              <a:spcBef>
                <a:spcPts val="320"/>
              </a:spcBef>
              <a:spcAft>
                <a:spcPts val="0"/>
              </a:spcAft>
              <a:buClr>
                <a:schemeClr val="lt1"/>
              </a:buClr>
              <a:buSzPts val="1600"/>
              <a:buChar char="•"/>
              <a:defRPr sz="1600"/>
            </a:lvl7pPr>
            <a:lvl8pPr marL="3657600" lvl="7" indent="-330200" algn="l">
              <a:spcBef>
                <a:spcPts val="320"/>
              </a:spcBef>
              <a:spcAft>
                <a:spcPts val="0"/>
              </a:spcAft>
              <a:buClr>
                <a:schemeClr val="lt1"/>
              </a:buClr>
              <a:buSzPts val="1600"/>
              <a:buChar char="•"/>
              <a:defRPr sz="1600"/>
            </a:lvl8pPr>
            <a:lvl9pPr marL="4114800" lvl="8" indent="-330200" algn="l">
              <a:spcBef>
                <a:spcPts val="320"/>
              </a:spcBef>
              <a:spcAft>
                <a:spcPts val="0"/>
              </a:spcAft>
              <a:buClr>
                <a:schemeClr val="lt1"/>
              </a:buClr>
              <a:buSzPts val="1600"/>
              <a:buChar char="•"/>
              <a:defRPr sz="1600"/>
            </a:lvl9pPr>
          </a:lstStyle>
          <a:p>
            <a:endParaRPr/>
          </a:p>
        </p:txBody>
      </p:sp>
      <p:sp>
        <p:nvSpPr>
          <p:cNvPr id="42" name="Google Shape;42;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5"/>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5"/>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lt1"/>
              </a:buClr>
              <a:buSzPts val="3200"/>
              <a:buChar char="•"/>
              <a:defRPr sz="3200"/>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lt1"/>
              </a:buClr>
              <a:buSzPts val="2000"/>
              <a:buChar char="•"/>
              <a:defRPr sz="2000"/>
            </a:lvl6pPr>
            <a:lvl7pPr marL="3200400" lvl="6" indent="-355600" algn="l">
              <a:spcBef>
                <a:spcPts val="400"/>
              </a:spcBef>
              <a:spcAft>
                <a:spcPts val="0"/>
              </a:spcAft>
              <a:buClr>
                <a:schemeClr val="lt1"/>
              </a:buClr>
              <a:buSzPts val="2000"/>
              <a:buChar char="•"/>
              <a:defRPr sz="2000"/>
            </a:lvl7pPr>
            <a:lvl8pPr marL="3657600" lvl="7" indent="-355600" algn="l">
              <a:spcBef>
                <a:spcPts val="400"/>
              </a:spcBef>
              <a:spcAft>
                <a:spcPts val="0"/>
              </a:spcAft>
              <a:buClr>
                <a:schemeClr val="lt1"/>
              </a:buClr>
              <a:buSzPts val="2000"/>
              <a:buChar char="•"/>
              <a:defRPr sz="2000"/>
            </a:lvl8pPr>
            <a:lvl9pPr marL="4114800" lvl="8" indent="-355600" algn="l">
              <a:spcBef>
                <a:spcPts val="400"/>
              </a:spcBef>
              <a:spcAft>
                <a:spcPts val="0"/>
              </a:spcAft>
              <a:buClr>
                <a:schemeClr val="lt1"/>
              </a:buClr>
              <a:buSzPts val="2000"/>
              <a:buChar char="•"/>
              <a:defRPr sz="2000"/>
            </a:lvl9pPr>
          </a:lstStyle>
          <a:p>
            <a:endParaRPr/>
          </a:p>
        </p:txBody>
      </p:sp>
      <p:sp>
        <p:nvSpPr>
          <p:cNvPr id="57" name="Google Shape;57;p25"/>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lt1"/>
              </a:buClr>
              <a:buSzPts val="1400"/>
              <a:buNone/>
              <a:defRPr sz="1400"/>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lt1"/>
              </a:buClr>
              <a:buSzPts val="900"/>
              <a:buNone/>
              <a:defRPr sz="900"/>
            </a:lvl6pPr>
            <a:lvl7pPr marL="3200400" lvl="6" indent="-228600" algn="l">
              <a:spcBef>
                <a:spcPts val="180"/>
              </a:spcBef>
              <a:spcAft>
                <a:spcPts val="0"/>
              </a:spcAft>
              <a:buClr>
                <a:schemeClr val="lt1"/>
              </a:buClr>
              <a:buSzPts val="900"/>
              <a:buNone/>
              <a:defRPr sz="900"/>
            </a:lvl7pPr>
            <a:lvl8pPr marL="3657600" lvl="7" indent="-228600" algn="l">
              <a:spcBef>
                <a:spcPts val="180"/>
              </a:spcBef>
              <a:spcAft>
                <a:spcPts val="0"/>
              </a:spcAft>
              <a:buClr>
                <a:schemeClr val="lt1"/>
              </a:buClr>
              <a:buSzPts val="900"/>
              <a:buNone/>
              <a:defRPr sz="900"/>
            </a:lvl8pPr>
            <a:lvl9pPr marL="4114800" lvl="8" indent="-228600" algn="l">
              <a:spcBef>
                <a:spcPts val="180"/>
              </a:spcBef>
              <a:spcAft>
                <a:spcPts val="0"/>
              </a:spcAft>
              <a:buClr>
                <a:schemeClr val="lt1"/>
              </a:buClr>
              <a:buSzPts val="900"/>
              <a:buNone/>
              <a:defRPr sz="900"/>
            </a:lvl9pPr>
          </a:lstStyle>
          <a:p>
            <a:endParaRPr/>
          </a:p>
        </p:txBody>
      </p:sp>
      <p:sp>
        <p:nvSpPr>
          <p:cNvPr id="58" name="Google Shape;58;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6"/>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6"/>
          <p:cNvSpPr>
            <a:spLocks noGrp="1"/>
          </p:cNvSpPr>
          <p:nvPr>
            <p:ph type="pic" idx="2"/>
          </p:nvPr>
        </p:nvSpPr>
        <p:spPr>
          <a:xfrm>
            <a:off x="1792288" y="612775"/>
            <a:ext cx="5486400" cy="4114800"/>
          </a:xfrm>
          <a:prstGeom prst="rect">
            <a:avLst/>
          </a:prstGeom>
          <a:noFill/>
          <a:ln>
            <a:noFill/>
          </a:ln>
        </p:spPr>
      </p:sp>
      <p:sp>
        <p:nvSpPr>
          <p:cNvPr id="64" name="Google Shape;64;p2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lt1"/>
              </a:buClr>
              <a:buSzPts val="1400"/>
              <a:buNone/>
              <a:defRPr sz="1400"/>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lt1"/>
              </a:buClr>
              <a:buSzPts val="900"/>
              <a:buNone/>
              <a:defRPr sz="900"/>
            </a:lvl6pPr>
            <a:lvl7pPr marL="3200400" lvl="6" indent="-228600" algn="l">
              <a:spcBef>
                <a:spcPts val="180"/>
              </a:spcBef>
              <a:spcAft>
                <a:spcPts val="0"/>
              </a:spcAft>
              <a:buClr>
                <a:schemeClr val="lt1"/>
              </a:buClr>
              <a:buSzPts val="900"/>
              <a:buNone/>
              <a:defRPr sz="900"/>
            </a:lvl7pPr>
            <a:lvl8pPr marL="3657600" lvl="7" indent="-228600" algn="l">
              <a:spcBef>
                <a:spcPts val="180"/>
              </a:spcBef>
              <a:spcAft>
                <a:spcPts val="0"/>
              </a:spcAft>
              <a:buClr>
                <a:schemeClr val="lt1"/>
              </a:buClr>
              <a:buSzPts val="900"/>
              <a:buNone/>
              <a:defRPr sz="900"/>
            </a:lvl8pPr>
            <a:lvl9pPr marL="4114800" lvl="8" indent="-228600" algn="l">
              <a:spcBef>
                <a:spcPts val="180"/>
              </a:spcBef>
              <a:spcAft>
                <a:spcPts val="0"/>
              </a:spcAft>
              <a:buClr>
                <a:schemeClr val="lt1"/>
              </a:buClr>
              <a:buSzPts val="900"/>
              <a:buNone/>
              <a:defRPr sz="900"/>
            </a:lvl9pPr>
          </a:lstStyle>
          <a:p>
            <a:endParaRPr/>
          </a:p>
        </p:txBody>
      </p:sp>
      <p:sp>
        <p:nvSpPr>
          <p:cNvPr id="65" name="Google Shape;65;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100000" sy="100000" flip="none" algn="tl"/>
        </a:blipFill>
        <a:effectLst/>
      </p:bgPr>
    </p:bg>
    <p:spTree>
      <p:nvGrpSpPr>
        <p:cNvPr id="1" name="Shape 5"/>
        <p:cNvGrpSpPr/>
        <p:nvPr/>
      </p:nvGrpSpPr>
      <p:grpSpPr>
        <a:xfrm>
          <a:off x="0" y="0"/>
          <a:ext cx="0" cy="0"/>
          <a:chOff x="0" y="0"/>
          <a:chExt cx="0" cy="0"/>
        </a:xfrm>
      </p:grpSpPr>
      <p:sp>
        <p:nvSpPr>
          <p:cNvPr id="6" name="Google Shape;6;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lt1"/>
              </a:buClr>
              <a:buSzPts val="3200"/>
              <a:buFont typeface="Arial"/>
              <a:buChar char="•"/>
              <a:defRPr sz="3200" b="0" i="0" u="none" strike="noStrike" cap="none">
                <a:solidFill>
                  <a:schemeClr val="lt1"/>
                </a:solidFill>
                <a:latin typeface="Calibri"/>
                <a:ea typeface="Calibri"/>
                <a:cs typeface="Calibri"/>
                <a:sym typeface="Calibri"/>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4pPr>
            <a:lvl5pPr marL="2286000" marR="0" lvl="4"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8" name="Google Shape;8;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9" name="Google Shape;9;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10" name="Google Shape;10;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lt1"/>
                </a:solidFill>
                <a:latin typeface="Calibri"/>
                <a:ea typeface="Calibri"/>
                <a:cs typeface="Calibri"/>
                <a:sym typeface="Calibri"/>
              </a:defRPr>
            </a:lvl1pPr>
            <a:lvl2pPr marL="0" marR="0" lvl="1" indent="0" algn="r" rtl="0">
              <a:spcBef>
                <a:spcPts val="0"/>
              </a:spcBef>
              <a:buNone/>
              <a:defRPr sz="1200" b="0" i="0" u="none" strike="noStrike" cap="none">
                <a:solidFill>
                  <a:schemeClr val="lt1"/>
                </a:solidFill>
                <a:latin typeface="Calibri"/>
                <a:ea typeface="Calibri"/>
                <a:cs typeface="Calibri"/>
                <a:sym typeface="Calibri"/>
              </a:defRPr>
            </a:lvl2pPr>
            <a:lvl3pPr marL="0" marR="0" lvl="2" indent="0" algn="r" rtl="0">
              <a:spcBef>
                <a:spcPts val="0"/>
              </a:spcBef>
              <a:buNone/>
              <a:defRPr sz="1200" b="0" i="0" u="none" strike="noStrike" cap="none">
                <a:solidFill>
                  <a:schemeClr val="lt1"/>
                </a:solidFill>
                <a:latin typeface="Calibri"/>
                <a:ea typeface="Calibri"/>
                <a:cs typeface="Calibri"/>
                <a:sym typeface="Calibri"/>
              </a:defRPr>
            </a:lvl3pPr>
            <a:lvl4pPr marL="0" marR="0" lvl="3" indent="0" algn="r" rtl="0">
              <a:spcBef>
                <a:spcPts val="0"/>
              </a:spcBef>
              <a:buNone/>
              <a:defRPr sz="1200" b="0" i="0" u="none" strike="noStrike" cap="none">
                <a:solidFill>
                  <a:schemeClr val="lt1"/>
                </a:solidFill>
                <a:latin typeface="Calibri"/>
                <a:ea typeface="Calibri"/>
                <a:cs typeface="Calibri"/>
                <a:sym typeface="Calibri"/>
              </a:defRPr>
            </a:lvl4pPr>
            <a:lvl5pPr marL="0" marR="0" lvl="4" indent="0" algn="r" rtl="0">
              <a:spcBef>
                <a:spcPts val="0"/>
              </a:spcBef>
              <a:buNone/>
              <a:defRPr sz="1200" b="0" i="0" u="none" strike="noStrike" cap="none">
                <a:solidFill>
                  <a:schemeClr val="lt1"/>
                </a:solidFill>
                <a:latin typeface="Calibri"/>
                <a:ea typeface="Calibri"/>
                <a:cs typeface="Calibri"/>
                <a:sym typeface="Calibri"/>
              </a:defRPr>
            </a:lvl5pPr>
            <a:lvl6pPr marL="0" marR="0" lvl="5" indent="0" algn="r" rtl="0">
              <a:spcBef>
                <a:spcPts val="0"/>
              </a:spcBef>
              <a:buNone/>
              <a:defRPr sz="1200" b="0" i="0" u="none" strike="noStrike" cap="none">
                <a:solidFill>
                  <a:schemeClr val="lt1"/>
                </a:solidFill>
                <a:latin typeface="Calibri"/>
                <a:ea typeface="Calibri"/>
                <a:cs typeface="Calibri"/>
                <a:sym typeface="Calibri"/>
              </a:defRPr>
            </a:lvl6pPr>
            <a:lvl7pPr marL="0" marR="0" lvl="6" indent="0" algn="r" rtl="0">
              <a:spcBef>
                <a:spcPts val="0"/>
              </a:spcBef>
              <a:buNone/>
              <a:defRPr sz="1200" b="0" i="0" u="none" strike="noStrike" cap="none">
                <a:solidFill>
                  <a:schemeClr val="lt1"/>
                </a:solidFill>
                <a:latin typeface="Calibri"/>
                <a:ea typeface="Calibri"/>
                <a:cs typeface="Calibri"/>
                <a:sym typeface="Calibri"/>
              </a:defRPr>
            </a:lvl7pPr>
            <a:lvl8pPr marL="0" marR="0" lvl="7" indent="0" algn="r" rtl="0">
              <a:spcBef>
                <a:spcPts val="0"/>
              </a:spcBef>
              <a:buNone/>
              <a:defRPr sz="1200" b="0" i="0" u="none" strike="noStrike" cap="none">
                <a:solidFill>
                  <a:schemeClr val="lt1"/>
                </a:solidFill>
                <a:latin typeface="Calibri"/>
                <a:ea typeface="Calibri"/>
                <a:cs typeface="Calibri"/>
                <a:sym typeface="Calibri"/>
              </a:defRPr>
            </a:lvl8pPr>
            <a:lvl9pPr marL="0" marR="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685800" y="228601"/>
            <a:ext cx="7772400" cy="533399"/>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lt1"/>
              </a:buClr>
              <a:buSzPct val="100000"/>
              <a:buFont typeface="Calibri"/>
              <a:buNone/>
            </a:pPr>
            <a:r>
              <a:rPr lang="en-US" b="1"/>
              <a:t/>
            </a:r>
            <a:br>
              <a:rPr lang="en-US" b="1"/>
            </a:br>
            <a:r>
              <a:rPr lang="en-US" sz="2700" b="1">
                <a:latin typeface="Times New Roman"/>
                <a:ea typeface="Times New Roman"/>
                <a:cs typeface="Times New Roman"/>
                <a:sym typeface="Times New Roman"/>
              </a:rPr>
              <a:t>History Porifera</a:t>
            </a:r>
            <a:r>
              <a:rPr lang="en-US" sz="2700">
                <a:latin typeface="Times New Roman"/>
                <a:ea typeface="Times New Roman"/>
                <a:cs typeface="Times New Roman"/>
                <a:sym typeface="Times New Roman"/>
              </a:rPr>
              <a:t/>
            </a:r>
            <a:br>
              <a:rPr lang="en-US" sz="2700">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
        <p:nvSpPr>
          <p:cNvPr id="85" name="Google Shape;85;p1"/>
          <p:cNvSpPr txBox="1">
            <a:spLocks noGrp="1"/>
          </p:cNvSpPr>
          <p:nvPr>
            <p:ph type="subTitle" idx="1"/>
          </p:nvPr>
        </p:nvSpPr>
        <p:spPr>
          <a:xfrm>
            <a:off x="381000" y="838200"/>
            <a:ext cx="8305800" cy="5638800"/>
          </a:xfrm>
          <a:prstGeom prst="rect">
            <a:avLst/>
          </a:prstGeom>
          <a:noFill/>
          <a:ln>
            <a:noFill/>
          </a:ln>
        </p:spPr>
        <p:txBody>
          <a:bodyPr spcFirstLastPara="1" wrap="square" lIns="91425" tIns="45700" rIns="91425" bIns="45700" anchor="t" anchorCtr="0">
            <a:normAutofit fontScale="62500" lnSpcReduction="20000"/>
          </a:bodyPr>
          <a:lstStyle/>
          <a:p>
            <a:pPr marL="0" lvl="0" indent="0" algn="just" rtl="0">
              <a:spcBef>
                <a:spcPts val="0"/>
              </a:spcBef>
              <a:spcAft>
                <a:spcPts val="0"/>
              </a:spcAft>
              <a:buClr>
                <a:schemeClr val="lt1"/>
              </a:buClr>
              <a:buSzPct val="100000"/>
              <a:buNone/>
            </a:pPr>
            <a:r>
              <a:rPr lang="en-US">
                <a:solidFill>
                  <a:schemeClr val="lt1"/>
                </a:solidFill>
                <a:latin typeface="Times New Roman"/>
                <a:ea typeface="Times New Roman"/>
                <a:cs typeface="Times New Roman"/>
                <a:sym typeface="Times New Roman"/>
              </a:rPr>
              <a:t>This group of animals is probably considered as the oldest animal group. They are also called as Sponges. These are the simplest multicellular animals, they do not have any tissues or organs. Sponges live in an aquatic habitat as they have to have an intimate contact with water. Water plays a major role in the feeding, exchange of gases and as well as excretion.  The body of the sponges has many holes or pores called ostia. The body structure of sponges is designed in such a way that water moves through the body, where it can filter out food and also absorb the dissolved oxygen, along with eliminating waste material.</a:t>
            </a:r>
            <a:endParaRPr/>
          </a:p>
          <a:p>
            <a:pPr marL="0" lvl="0" indent="0" algn="just" rtl="0">
              <a:spcBef>
                <a:spcPts val="400"/>
              </a:spcBef>
              <a:spcAft>
                <a:spcPts val="0"/>
              </a:spcAft>
              <a:buClr>
                <a:schemeClr val="lt1"/>
              </a:buClr>
              <a:buSzPct val="100000"/>
              <a:buNone/>
            </a:pPr>
            <a:r>
              <a:rPr lang="en-US">
                <a:solidFill>
                  <a:schemeClr val="lt1"/>
                </a:solidFill>
                <a:latin typeface="Times New Roman"/>
                <a:ea typeface="Times New Roman"/>
                <a:cs typeface="Times New Roman"/>
                <a:sym typeface="Times New Roman"/>
              </a:rPr>
              <a:t>Organisms belonging to this phylum do not have specialized digestive, nervous or circulatory system. Instead, they have a water transport or canal system, which achieves the functions of digestion, excretion and also an exchange of gases.</a:t>
            </a:r>
            <a:endParaRPr/>
          </a:p>
          <a:p>
            <a:pPr marL="0" lvl="0" indent="0" algn="just" rtl="0">
              <a:spcBef>
                <a:spcPts val="400"/>
              </a:spcBef>
              <a:spcAft>
                <a:spcPts val="0"/>
              </a:spcAft>
              <a:buClr>
                <a:schemeClr val="lt1"/>
              </a:buClr>
              <a:buSzPct val="100000"/>
              <a:buNone/>
            </a:pPr>
            <a:r>
              <a:rPr lang="en-US">
                <a:solidFill>
                  <a:schemeClr val="lt1"/>
                </a:solidFill>
                <a:latin typeface="Times New Roman"/>
                <a:ea typeface="Times New Roman"/>
                <a:cs typeface="Times New Roman"/>
                <a:sym typeface="Times New Roman"/>
              </a:rPr>
              <a:t>Their bodies do not show any symmetry and their shape is adapted so as to allow maximum efficiency of water flow through the central cavity that is present inside.  They generally feed on bacteria and other food particles that are present in the water. Their bodies have a large central cavity called the spongocoel. Water enters through the ostia into the spongocoel and goes out through the osculum. Cells called as Choanocytes or collar cells line up the spongocoel and canals, with their flagellum protruding out. It is the beating of this flagellum from all choanocytes that moves the water all through the body of the sponge.</a:t>
            </a:r>
            <a:endParaRPr/>
          </a:p>
          <a:p>
            <a:pPr marL="0" lvl="0" indent="0" algn="ctr" rtl="0">
              <a:spcBef>
                <a:spcPts val="400"/>
              </a:spcBef>
              <a:spcAft>
                <a:spcPts val="0"/>
              </a:spcAft>
              <a:buClr>
                <a:schemeClr val="lt1"/>
              </a:buClr>
              <a:buSzPct val="100000"/>
              <a:buNone/>
            </a:pP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0"/>
          <p:cNvSpPr txBox="1">
            <a:spLocks noGrp="1"/>
          </p:cNvSpPr>
          <p:nvPr>
            <p:ph type="title"/>
          </p:nvPr>
        </p:nvSpPr>
        <p:spPr>
          <a:xfrm>
            <a:off x="457200" y="274638"/>
            <a:ext cx="8229600" cy="563562"/>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lt1"/>
              </a:buClr>
              <a:buSzPct val="162962"/>
              <a:buFont typeface="Calibri"/>
              <a:buNone/>
            </a:pPr>
            <a:r>
              <a:rPr lang="en-US" b="1"/>
              <a:t/>
            </a:r>
            <a:br>
              <a:rPr lang="en-US" b="1"/>
            </a:br>
            <a:r>
              <a:rPr lang="en-US" sz="2700" b="1">
                <a:latin typeface="Times New Roman"/>
                <a:ea typeface="Times New Roman"/>
                <a:cs typeface="Times New Roman"/>
                <a:sym typeface="Times New Roman"/>
              </a:rPr>
              <a:t>Microscopic Organization of Sycon:</a:t>
            </a:r>
            <a:r>
              <a:rPr lang="en-US" sz="2700" b="1" i="1">
                <a:latin typeface="Times New Roman"/>
                <a:ea typeface="Times New Roman"/>
                <a:cs typeface="Times New Roman"/>
                <a:sym typeface="Times New Roman"/>
              </a:rPr>
              <a:t/>
            </a:r>
            <a:br>
              <a:rPr lang="en-US" sz="2700" b="1" i="1">
                <a:latin typeface="Times New Roman"/>
                <a:ea typeface="Times New Roman"/>
                <a:cs typeface="Times New Roman"/>
                <a:sym typeface="Times New Roman"/>
              </a:rPr>
            </a:br>
            <a:endParaRPr sz="2700">
              <a:latin typeface="Times New Roman"/>
              <a:ea typeface="Times New Roman"/>
              <a:cs typeface="Times New Roman"/>
              <a:sym typeface="Times New Roman"/>
            </a:endParaRPr>
          </a:p>
        </p:txBody>
      </p:sp>
      <p:sp>
        <p:nvSpPr>
          <p:cNvPr id="136" name="Google Shape;136;p10"/>
          <p:cNvSpPr txBox="1">
            <a:spLocks noGrp="1"/>
          </p:cNvSpPr>
          <p:nvPr>
            <p:ph type="body" idx="1"/>
          </p:nvPr>
        </p:nvSpPr>
        <p:spPr>
          <a:xfrm>
            <a:off x="457200" y="838200"/>
            <a:ext cx="8229600" cy="5638800"/>
          </a:xfrm>
          <a:prstGeom prst="rect">
            <a:avLst/>
          </a:prstGeom>
          <a:noFill/>
          <a:ln>
            <a:noFill/>
          </a:ln>
        </p:spPr>
        <p:txBody>
          <a:bodyPr spcFirstLastPara="1" wrap="square" lIns="91425" tIns="45700" rIns="91425" bIns="45700" anchor="t" anchorCtr="0">
            <a:normAutofit/>
          </a:bodyPr>
          <a:lstStyle/>
          <a:p>
            <a:pPr marL="342900" lvl="0" indent="-165100" algn="l" rtl="0">
              <a:spcBef>
                <a:spcPts val="0"/>
              </a:spcBef>
              <a:spcAft>
                <a:spcPts val="0"/>
              </a:spcAft>
              <a:buClr>
                <a:schemeClr val="lt1"/>
              </a:buClr>
              <a:buSzPts val="2800"/>
              <a:buNone/>
            </a:pPr>
            <a:endParaRPr sz="2800">
              <a:latin typeface="Times New Roman"/>
              <a:ea typeface="Times New Roman"/>
              <a:cs typeface="Times New Roman"/>
              <a:sym typeface="Times New Roman"/>
            </a:endParaRPr>
          </a:p>
          <a:p>
            <a:pPr marL="342900" lvl="0" indent="-342900" algn="l" rtl="0">
              <a:spcBef>
                <a:spcPts val="560"/>
              </a:spcBef>
              <a:spcAft>
                <a:spcPts val="0"/>
              </a:spcAft>
              <a:buClr>
                <a:schemeClr val="lt1"/>
              </a:buClr>
              <a:buSzPts val="2800"/>
              <a:buChar char="•"/>
            </a:pPr>
            <a:r>
              <a:rPr lang="en-US" sz="2800">
                <a:latin typeface="Times New Roman"/>
                <a:ea typeface="Times New Roman"/>
                <a:cs typeface="Times New Roman"/>
                <a:sym typeface="Times New Roman"/>
              </a:rPr>
              <a:t>The microscopic organisation shows the presence of a single layer of cells covering the outer surface of the body. This outer layer is designated as the dermal layer. Needle­like spicules are seen to project from this layer. This layer is composed of large cells called the pinacocytes.</a:t>
            </a:r>
            <a:endParaRPr/>
          </a:p>
          <a:p>
            <a:pPr marL="342900" lvl="0" indent="-342900" algn="l" rtl="0">
              <a:spcBef>
                <a:spcPts val="560"/>
              </a:spcBef>
              <a:spcAft>
                <a:spcPts val="0"/>
              </a:spcAft>
              <a:buClr>
                <a:schemeClr val="lt1"/>
              </a:buClr>
              <a:buSzPts val="2800"/>
              <a:buChar char="•"/>
            </a:pPr>
            <a:r>
              <a:rPr lang="en-US" sz="2800">
                <a:latin typeface="Times New Roman"/>
                <a:ea typeface="Times New Roman"/>
                <a:cs typeface="Times New Roman"/>
                <a:sym typeface="Times New Roman"/>
              </a:rPr>
              <a:t>The spongocoel is lined by a layer of flattened endodermal cells, Radial canals are lined by peculiar collar cells, each having a long whip-like flagellum. These cells are called the choanocytes or collar cells or gastral cells</a:t>
            </a:r>
            <a:endParaRPr/>
          </a:p>
          <a:p>
            <a:pPr marL="342900" lvl="0" indent="-342900" algn="l" rtl="0">
              <a:spcBef>
                <a:spcPts val="640"/>
              </a:spcBef>
              <a:spcAft>
                <a:spcPts val="0"/>
              </a:spcAft>
              <a:buClr>
                <a:schemeClr val="lt1"/>
              </a:buClr>
              <a:buSzPts val="32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Google Shape;141;p11" descr="http://cdn.biologydiscussion.com/wp-content/uploads/2016/05/clip_image008-71.jpg"/>
          <p:cNvPicPr preferRelativeResize="0">
            <a:picLocks noGrp="1"/>
          </p:cNvPicPr>
          <p:nvPr>
            <p:ph type="body" idx="1"/>
          </p:nvPr>
        </p:nvPicPr>
        <p:blipFill rotWithShape="1">
          <a:blip r:embed="rId3">
            <a:alphaModFix/>
          </a:blip>
          <a:srcRect/>
          <a:stretch/>
        </p:blipFill>
        <p:spPr>
          <a:xfrm>
            <a:off x="228600" y="0"/>
            <a:ext cx="3048000" cy="6248400"/>
          </a:xfrm>
          <a:prstGeom prst="rect">
            <a:avLst/>
          </a:prstGeom>
          <a:noFill/>
          <a:ln>
            <a:noFill/>
          </a:ln>
        </p:spPr>
      </p:pic>
      <p:sp>
        <p:nvSpPr>
          <p:cNvPr id="142" name="Google Shape;142;p11"/>
          <p:cNvSpPr/>
          <p:nvPr/>
        </p:nvSpPr>
        <p:spPr>
          <a:xfrm>
            <a:off x="3276600" y="228601"/>
            <a:ext cx="5562600" cy="6186309"/>
          </a:xfrm>
          <a:prstGeom prst="rect">
            <a:avLst/>
          </a:prstGeom>
          <a:noFill/>
          <a:ln>
            <a:noFill/>
          </a:ln>
        </p:spPr>
        <p:txBody>
          <a:bodyPr spcFirstLastPara="1" wrap="square" lIns="91425" tIns="45700" rIns="91425" bIns="45700" anchor="ctr" anchorCtr="0">
            <a:spAutoFit/>
          </a:bodyPr>
          <a:lstStyle/>
          <a:p>
            <a:pPr marL="0" marR="0" lvl="0" indent="0" algn="just" rtl="0">
              <a:lnSpc>
                <a:spcPct val="100000"/>
              </a:lnSpc>
              <a:spcBef>
                <a:spcPts val="0"/>
              </a:spcBef>
              <a:spcAft>
                <a:spcPts val="0"/>
              </a:spcAft>
              <a:buClr>
                <a:schemeClr val="lt1"/>
              </a:buClr>
              <a:buSzPts val="1800"/>
              <a:buFont typeface="Times New Roman"/>
              <a:buNone/>
            </a:pPr>
            <a:r>
              <a:rPr lang="en-US" sz="1800" b="0" i="0" u="none" strike="noStrike" cap="none">
                <a:solidFill>
                  <a:schemeClr val="lt1"/>
                </a:solidFill>
                <a:latin typeface="Times New Roman"/>
                <a:ea typeface="Times New Roman"/>
                <a:cs typeface="Times New Roman"/>
                <a:sym typeface="Times New Roman"/>
              </a:rPr>
              <a:t>Each </a:t>
            </a:r>
            <a:r>
              <a:rPr lang="en-US" sz="1800" b="1" i="0" u="none" strike="noStrike" cap="none">
                <a:solidFill>
                  <a:schemeClr val="lt1"/>
                </a:solidFill>
                <a:latin typeface="Times New Roman"/>
                <a:ea typeface="Times New Roman"/>
                <a:cs typeface="Times New Roman"/>
                <a:sym typeface="Times New Roman"/>
              </a:rPr>
              <a:t>choanocyte</a:t>
            </a:r>
            <a:r>
              <a:rPr lang="en-US" sz="1800" b="0" i="0" u="none" strike="noStrike" cap="none">
                <a:solidFill>
                  <a:schemeClr val="lt1"/>
                </a:solidFill>
                <a:latin typeface="Times New Roman"/>
                <a:ea typeface="Times New Roman"/>
                <a:cs typeface="Times New Roman"/>
                <a:sym typeface="Times New Roman"/>
              </a:rPr>
              <a:t> has a round or oval body. It possesses a nucleus and one or many vacuoles in its cytoplasm. The free end of the cell body has a compara­tively longer flagellum and the base of the flagellum is surrounded by a contractile trans­parent collar-like outgrowth of the cytoplasm.</a:t>
            </a:r>
            <a:endParaRPr/>
          </a:p>
          <a:p>
            <a:pPr marL="0" marR="0" lvl="0" indent="0" algn="just" rtl="0">
              <a:lnSpc>
                <a:spcPct val="100000"/>
              </a:lnSpc>
              <a:spcBef>
                <a:spcPts val="0"/>
              </a:spcBef>
              <a:spcAft>
                <a:spcPts val="0"/>
              </a:spcAft>
              <a:buClr>
                <a:schemeClr val="lt1"/>
              </a:buClr>
              <a:buSzPts val="1800"/>
              <a:buFont typeface="Times New Roman"/>
              <a:buNone/>
            </a:pPr>
            <a:r>
              <a:rPr lang="en-US" sz="1800" b="0" i="0" u="none" strike="noStrike" cap="none">
                <a:solidFill>
                  <a:schemeClr val="lt1"/>
                </a:solidFill>
                <a:latin typeface="Times New Roman"/>
                <a:ea typeface="Times New Roman"/>
                <a:cs typeface="Times New Roman"/>
                <a:sym typeface="Times New Roman"/>
              </a:rPr>
              <a:t>The flagellum arises from the basal granule which is connected with the blepharoplast by a root called rhizoplast. Electron micro­scopic studies have revealed that the collar­-like outgrowth is composed of cytoplasmic tentacles. The number of such tentacles var­ies from 20 to 30. The sectional view of flagellum under E. M. reveals the pattern of 9 + 2 arrangement of microtubules, like the flagella of flagellates.</a:t>
            </a:r>
            <a:endParaRPr/>
          </a:p>
          <a:p>
            <a:pPr marL="0" marR="0" lvl="0" indent="0" algn="just" rtl="0">
              <a:lnSpc>
                <a:spcPct val="100000"/>
              </a:lnSpc>
              <a:spcBef>
                <a:spcPts val="0"/>
              </a:spcBef>
              <a:spcAft>
                <a:spcPts val="0"/>
              </a:spcAft>
              <a:buClr>
                <a:schemeClr val="lt1"/>
              </a:buClr>
              <a:buSzPts val="1800"/>
              <a:buFont typeface="Times New Roman"/>
              <a:buNone/>
            </a:pPr>
            <a:r>
              <a:rPr lang="en-US" sz="1800" b="0" i="0" u="none" strike="noStrike" cap="none">
                <a:solidFill>
                  <a:schemeClr val="lt1"/>
                </a:solidFill>
                <a:latin typeface="Times New Roman"/>
                <a:ea typeface="Times New Roman"/>
                <a:cs typeface="Times New Roman"/>
                <a:sym typeface="Times New Roman"/>
              </a:rPr>
              <a:t>The spicules, which constitute the ske­leton of Sycon, develop from the scleroblasts. These structures are regularly arranged and protect the softer parts. Triradiate as well as tetraradiate spicules are common. Besides these, simple club-like oxeote spicules are also present.</a:t>
            </a:r>
            <a:endParaRPr/>
          </a:p>
          <a:p>
            <a:pPr marL="0" marR="0" lvl="0" indent="0" algn="just" rtl="0">
              <a:lnSpc>
                <a:spcPct val="100000"/>
              </a:lnSpc>
              <a:spcBef>
                <a:spcPts val="0"/>
              </a:spcBef>
              <a:spcAft>
                <a:spcPts val="0"/>
              </a:spcAft>
              <a:buClr>
                <a:schemeClr val="lt1"/>
              </a:buClr>
              <a:buSzPts val="1800"/>
              <a:buFont typeface="Times New Roman"/>
              <a:buNone/>
            </a:pPr>
            <a:r>
              <a:rPr lang="en-US" sz="1800" b="0" i="0" u="none" strike="noStrike" cap="none">
                <a:solidFill>
                  <a:schemeClr val="lt1"/>
                </a:solidFill>
                <a:latin typeface="Times New Roman"/>
                <a:ea typeface="Times New Roman"/>
                <a:cs typeface="Times New Roman"/>
                <a:sym typeface="Times New Roman"/>
              </a:rPr>
              <a:t>The intermediate layer, called mesohyl or mesenchyme, which consists of a gelatinous proteinaceous matrix, contains spicules and numerous amoeboid cells.</a:t>
            </a:r>
            <a:endParaRPr sz="1800" b="0" i="0" u="none" strike="noStrike" cap="none">
              <a:solidFill>
                <a:schemeClr val="lt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2"/>
          <p:cNvSpPr txBox="1">
            <a:spLocks noGrp="1"/>
          </p:cNvSpPr>
          <p:nvPr>
            <p:ph type="body" idx="1"/>
          </p:nvPr>
        </p:nvSpPr>
        <p:spPr>
          <a:xfrm>
            <a:off x="3810000" y="228600"/>
            <a:ext cx="5105400" cy="6400800"/>
          </a:xfrm>
          <a:prstGeom prst="rect">
            <a:avLst/>
          </a:prstGeom>
          <a:noFill/>
          <a:ln>
            <a:noFill/>
          </a:ln>
        </p:spPr>
        <p:txBody>
          <a:bodyPr spcFirstLastPara="1" wrap="square" lIns="91425" tIns="45700" rIns="91425" bIns="45700" anchor="t" anchorCtr="0">
            <a:normAutofit fontScale="25000" lnSpcReduction="20000"/>
          </a:bodyPr>
          <a:lstStyle/>
          <a:p>
            <a:pPr marL="342900" lvl="0" indent="-342900" algn="just" rtl="0">
              <a:spcBef>
                <a:spcPts val="0"/>
              </a:spcBef>
              <a:spcAft>
                <a:spcPts val="0"/>
              </a:spcAft>
              <a:buClr>
                <a:schemeClr val="lt1"/>
              </a:buClr>
              <a:buSzPct val="100000"/>
              <a:buNone/>
            </a:pPr>
            <a:endParaRPr b="1"/>
          </a:p>
          <a:p>
            <a:pPr marL="342900" lvl="0" indent="-342900" algn="just" rtl="0">
              <a:spcBef>
                <a:spcPts val="300"/>
              </a:spcBef>
              <a:spcAft>
                <a:spcPts val="0"/>
              </a:spcAft>
              <a:buClr>
                <a:schemeClr val="lt1"/>
              </a:buClr>
              <a:buSzPct val="100000"/>
              <a:buNone/>
            </a:pPr>
            <a:r>
              <a:rPr lang="en-US" sz="6000" b="1">
                <a:latin typeface="Times New Roman"/>
                <a:ea typeface="Times New Roman"/>
                <a:cs typeface="Times New Roman"/>
                <a:sym typeface="Times New Roman"/>
              </a:rPr>
              <a:t>The amoeboids are of many types and are as follows:</a:t>
            </a:r>
            <a:endParaRPr sz="6000">
              <a:latin typeface="Times New Roman"/>
              <a:ea typeface="Times New Roman"/>
              <a:cs typeface="Times New Roman"/>
              <a:sym typeface="Times New Roman"/>
            </a:endParaRPr>
          </a:p>
          <a:p>
            <a:pPr marL="342900" lvl="0" indent="-342900" algn="just" rtl="0">
              <a:spcBef>
                <a:spcPts val="300"/>
              </a:spcBef>
              <a:spcAft>
                <a:spcPts val="0"/>
              </a:spcAft>
              <a:buClr>
                <a:schemeClr val="lt1"/>
              </a:buClr>
              <a:buSzPct val="100000"/>
              <a:buNone/>
            </a:pPr>
            <a:r>
              <a:rPr lang="en-US" sz="6000" b="1">
                <a:latin typeface="Times New Roman"/>
                <a:ea typeface="Times New Roman"/>
                <a:cs typeface="Times New Roman"/>
                <a:sym typeface="Times New Roman"/>
              </a:rPr>
              <a:t>Archaeocytes: </a:t>
            </a:r>
            <a:r>
              <a:rPr lang="en-US" sz="6000">
                <a:latin typeface="Times New Roman"/>
                <a:ea typeface="Times New Roman"/>
                <a:cs typeface="Times New Roman"/>
                <a:sym typeface="Times New Roman"/>
              </a:rPr>
              <a:t>They are undifferenti­ated embryonic amoebocytes</a:t>
            </a:r>
            <a:endParaRPr sz="6000">
              <a:latin typeface="Times New Roman"/>
              <a:ea typeface="Times New Roman"/>
              <a:cs typeface="Times New Roman"/>
              <a:sym typeface="Times New Roman"/>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which are large in size and their nuclei show distinct nucleoli</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They are totipotent in nature and can transform into different</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kinds of cells, needed by the animal. They play a role of</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digestion,eliminating waste material and can give rise to both</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sperms and ova.</a:t>
            </a:r>
            <a:endParaRPr/>
          </a:p>
          <a:p>
            <a:pPr marL="342900" lvl="0" indent="-342900" algn="just" rtl="0">
              <a:spcBef>
                <a:spcPts val="300"/>
              </a:spcBef>
              <a:spcAft>
                <a:spcPts val="0"/>
              </a:spcAft>
              <a:buClr>
                <a:schemeClr val="lt1"/>
              </a:buClr>
              <a:buSzPct val="100000"/>
              <a:buNone/>
            </a:pPr>
            <a:r>
              <a:rPr lang="en-US" sz="6000" b="1">
                <a:latin typeface="Times New Roman"/>
                <a:ea typeface="Times New Roman"/>
                <a:cs typeface="Times New Roman"/>
                <a:sym typeface="Times New Roman"/>
              </a:rPr>
              <a:t>Collenocytes: </a:t>
            </a:r>
            <a:r>
              <a:rPr lang="en-US" sz="6000">
                <a:latin typeface="Times New Roman"/>
                <a:ea typeface="Times New Roman"/>
                <a:cs typeface="Times New Roman"/>
                <a:sym typeface="Times New Roman"/>
              </a:rPr>
              <a:t>Most of the other cells are smaller and stellate</a:t>
            </a:r>
            <a:endParaRPr sz="6000">
              <a:latin typeface="Times New Roman"/>
              <a:ea typeface="Times New Roman"/>
              <a:cs typeface="Times New Roman"/>
              <a:sym typeface="Times New Roman"/>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Shaped and possess radiating processes. These cells are usually</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called collenocytes or connective tissue cells. They remain fixed</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by cytoplasmic processes.</a:t>
            </a:r>
            <a:endParaRPr/>
          </a:p>
          <a:p>
            <a:pPr marL="342900" lvl="0" indent="-342900" algn="just" rtl="0">
              <a:spcBef>
                <a:spcPts val="300"/>
              </a:spcBef>
              <a:spcAft>
                <a:spcPts val="0"/>
              </a:spcAft>
              <a:buClr>
                <a:schemeClr val="lt1"/>
              </a:buClr>
              <a:buSzPct val="100000"/>
              <a:buNone/>
            </a:pPr>
            <a:r>
              <a:rPr lang="en-US" sz="6000" b="1">
                <a:latin typeface="Times New Roman"/>
                <a:ea typeface="Times New Roman"/>
                <a:cs typeface="Times New Roman"/>
                <a:sym typeface="Times New Roman"/>
              </a:rPr>
              <a:t>Chromocytes: </a:t>
            </a:r>
            <a:r>
              <a:rPr lang="en-US" sz="6000">
                <a:latin typeface="Times New Roman"/>
                <a:ea typeface="Times New Roman"/>
                <a:cs typeface="Times New Roman"/>
                <a:sym typeface="Times New Roman"/>
              </a:rPr>
              <a:t>These are pigmented amoebocytes with lobose</a:t>
            </a:r>
            <a:endParaRPr sz="6000">
              <a:latin typeface="Times New Roman"/>
              <a:ea typeface="Times New Roman"/>
              <a:cs typeface="Times New Roman"/>
              <a:sym typeface="Times New Roman"/>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pseudopodia.</a:t>
            </a:r>
            <a:endParaRPr/>
          </a:p>
          <a:p>
            <a:pPr marL="342900" lvl="0" indent="-342900" algn="just" rtl="0">
              <a:spcBef>
                <a:spcPts val="300"/>
              </a:spcBef>
              <a:spcAft>
                <a:spcPts val="0"/>
              </a:spcAft>
              <a:buClr>
                <a:schemeClr val="lt1"/>
              </a:buClr>
              <a:buSzPct val="100000"/>
              <a:buNone/>
            </a:pPr>
            <a:r>
              <a:rPr lang="en-US" sz="6000" b="1">
                <a:latin typeface="Times New Roman"/>
                <a:ea typeface="Times New Roman"/>
                <a:cs typeface="Times New Roman"/>
                <a:sym typeface="Times New Roman"/>
              </a:rPr>
              <a:t>Thesocytes: </a:t>
            </a:r>
            <a:r>
              <a:rPr lang="en-US" sz="6000">
                <a:latin typeface="Times New Roman"/>
                <a:ea typeface="Times New Roman"/>
                <a:cs typeface="Times New Roman"/>
                <a:sym typeface="Times New Roman"/>
              </a:rPr>
              <a:t>These amoebocytes are storage cells with lobose</a:t>
            </a:r>
            <a:endParaRPr sz="6000">
              <a:latin typeface="Times New Roman"/>
              <a:ea typeface="Times New Roman"/>
              <a:cs typeface="Times New Roman"/>
              <a:sym typeface="Times New Roman"/>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pseudopodia.</a:t>
            </a:r>
            <a:endParaRPr/>
          </a:p>
          <a:p>
            <a:pPr marL="342900" lvl="0" indent="-342900" algn="just" rtl="0">
              <a:spcBef>
                <a:spcPts val="300"/>
              </a:spcBef>
              <a:spcAft>
                <a:spcPts val="0"/>
              </a:spcAft>
              <a:buClr>
                <a:schemeClr val="lt1"/>
              </a:buClr>
              <a:buSzPct val="100000"/>
              <a:buNone/>
            </a:pPr>
            <a:r>
              <a:rPr lang="en-US" sz="6000" b="1">
                <a:latin typeface="Times New Roman"/>
                <a:ea typeface="Times New Roman"/>
                <a:cs typeface="Times New Roman"/>
                <a:sym typeface="Times New Roman"/>
              </a:rPr>
              <a:t>Myocytes: </a:t>
            </a:r>
            <a:r>
              <a:rPr lang="en-US" sz="6000">
                <a:latin typeface="Times New Roman"/>
                <a:ea typeface="Times New Roman"/>
                <a:cs typeface="Times New Roman"/>
                <a:sym typeface="Times New Roman"/>
              </a:rPr>
              <a:t>These are fusiform and highly contractile cells,found</a:t>
            </a:r>
            <a:endParaRPr sz="6000">
              <a:latin typeface="Times New Roman"/>
              <a:ea typeface="Times New Roman"/>
              <a:cs typeface="Times New Roman"/>
              <a:sym typeface="Times New Roman"/>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around the osculum, apopyles and other pores. These cells are</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arranged in circular fashion and act as a sphincter and regulat </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the diameter of the openings. So water flow through oscu­lum is</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regulated .</a:t>
            </a:r>
            <a:endParaRPr/>
          </a:p>
          <a:p>
            <a:pPr marL="342900" lvl="0" indent="-342900" algn="just" rtl="0">
              <a:spcBef>
                <a:spcPts val="300"/>
              </a:spcBef>
              <a:spcAft>
                <a:spcPts val="0"/>
              </a:spcAft>
              <a:buClr>
                <a:schemeClr val="lt1"/>
              </a:buClr>
              <a:buSzPct val="100000"/>
              <a:buNone/>
            </a:pPr>
            <a:r>
              <a:rPr lang="en-US" sz="6000" b="1">
                <a:latin typeface="Times New Roman"/>
                <a:ea typeface="Times New Roman"/>
                <a:cs typeface="Times New Roman"/>
                <a:sym typeface="Times New Roman"/>
              </a:rPr>
              <a:t>Gland cells: </a:t>
            </a:r>
            <a:r>
              <a:rPr lang="en-US" sz="6000">
                <a:latin typeface="Times New Roman"/>
                <a:ea typeface="Times New Roman"/>
                <a:cs typeface="Times New Roman"/>
                <a:sym typeface="Times New Roman"/>
              </a:rPr>
              <a:t>These cells are found attached to the body surface</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by long strands and -secret lime The osculum, prosopyles and</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apopyles have</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elongated narrow cells which prolong into narrow fibres around</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the aforesaid ap­ertures and help them to close, when neces­sary.</a:t>
            </a:r>
            <a:endParaRPr/>
          </a:p>
          <a:p>
            <a:pPr marL="342900" lvl="0" indent="-292100" algn="just" rtl="0">
              <a:spcBef>
                <a:spcPts val="160"/>
              </a:spcBef>
              <a:spcAft>
                <a:spcPts val="0"/>
              </a:spcAft>
              <a:buClr>
                <a:schemeClr val="lt1"/>
              </a:buClr>
              <a:buSzPct val="100000"/>
              <a:buNone/>
            </a:pPr>
            <a:endParaRPr/>
          </a:p>
          <a:p>
            <a:pPr marL="342900" lvl="0" indent="-342900" algn="l" rtl="0">
              <a:spcBef>
                <a:spcPts val="160"/>
              </a:spcBef>
              <a:spcAft>
                <a:spcPts val="0"/>
              </a:spcAft>
              <a:buClr>
                <a:schemeClr val="lt1"/>
              </a:buClr>
              <a:buSzPct val="100000"/>
              <a:buNone/>
            </a:pPr>
            <a:endParaRPr/>
          </a:p>
        </p:txBody>
      </p:sp>
      <p:pic>
        <p:nvPicPr>
          <p:cNvPr id="148" name="Google Shape;148;p12" descr="http://cdn.biologydiscussion.com/wp-content/uploads/2016/05/clip_image010-56.jpg"/>
          <p:cNvPicPr preferRelativeResize="0"/>
          <p:nvPr/>
        </p:nvPicPr>
        <p:blipFill rotWithShape="1">
          <a:blip r:embed="rId3">
            <a:alphaModFix/>
          </a:blip>
          <a:srcRect/>
          <a:stretch/>
        </p:blipFill>
        <p:spPr>
          <a:xfrm>
            <a:off x="304800" y="457200"/>
            <a:ext cx="3429000" cy="60198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3"/>
          <p:cNvSpPr txBox="1">
            <a:spLocks noGrp="1"/>
          </p:cNvSpPr>
          <p:nvPr>
            <p:ph type="body" idx="1"/>
          </p:nvPr>
        </p:nvSpPr>
        <p:spPr>
          <a:xfrm>
            <a:off x="228600" y="381000"/>
            <a:ext cx="8686800" cy="6172200"/>
          </a:xfrm>
          <a:prstGeom prst="rect">
            <a:avLst/>
          </a:prstGeom>
          <a:noFill/>
          <a:ln>
            <a:noFill/>
          </a:ln>
        </p:spPr>
        <p:txBody>
          <a:bodyPr spcFirstLastPara="1" wrap="square" lIns="91425" tIns="45700" rIns="91425" bIns="45700" anchor="t" anchorCtr="0">
            <a:normAutofit fontScale="85000" lnSpcReduction="20000"/>
          </a:bodyPr>
          <a:lstStyle/>
          <a:p>
            <a:pPr marL="342900" lvl="0" indent="-342900" algn="l" rtl="0">
              <a:spcBef>
                <a:spcPts val="0"/>
              </a:spcBef>
              <a:spcAft>
                <a:spcPts val="0"/>
              </a:spcAft>
              <a:buClr>
                <a:schemeClr val="lt1"/>
              </a:buClr>
              <a:buSzPct val="100000"/>
              <a:buChar char="•"/>
            </a:pPr>
            <a:r>
              <a:rPr lang="en-US" b="1"/>
              <a:t>6. Nutrition, Respiration and Excretion in Sycon:</a:t>
            </a:r>
            <a:endParaRPr/>
          </a:p>
          <a:p>
            <a:pPr marL="342900" lvl="0" indent="-342900" algn="l" rtl="0">
              <a:spcBef>
                <a:spcPts val="544"/>
              </a:spcBef>
              <a:spcAft>
                <a:spcPts val="0"/>
              </a:spcAft>
              <a:buClr>
                <a:schemeClr val="lt1"/>
              </a:buClr>
              <a:buSzPct val="100000"/>
              <a:buChar char="•"/>
            </a:pPr>
            <a:r>
              <a:rPr lang="en-US"/>
              <a:t>The sponges feed on micro-organisms which enter into the body along with the water current. The choanocytes engulf them and pass them to the amoeboid cells situated below the choanocytes. The digestion takes place inside the amoeboid cells and assimi­lated products are conveyed to the various parts of the body.</a:t>
            </a:r>
            <a:endParaRPr/>
          </a:p>
          <a:p>
            <a:pPr marL="342900" lvl="0" indent="-342900" algn="l" rtl="0">
              <a:spcBef>
                <a:spcPts val="544"/>
              </a:spcBef>
              <a:spcAft>
                <a:spcPts val="0"/>
              </a:spcAft>
              <a:buClr>
                <a:schemeClr val="lt1"/>
              </a:buClr>
              <a:buSzPct val="100000"/>
              <a:buChar char="•"/>
            </a:pPr>
            <a:r>
              <a:rPr lang="en-US"/>
              <a:t>Thus nutrition is holozoic and digestion is intracellular, a process com­parable to that of protozoans. Some amoe­boid cells often contain chlorophyll or green pigments and carry out autotrophic nutri­tion like green plants.</a:t>
            </a:r>
            <a:endParaRPr/>
          </a:p>
          <a:p>
            <a:pPr marL="342900" lvl="0" indent="-342900" algn="l" rtl="0">
              <a:spcBef>
                <a:spcPts val="544"/>
              </a:spcBef>
              <a:spcAft>
                <a:spcPts val="0"/>
              </a:spcAft>
              <a:buClr>
                <a:schemeClr val="lt1"/>
              </a:buClr>
              <a:buSzPct val="100000"/>
              <a:buChar char="•"/>
            </a:pPr>
            <a:r>
              <a:rPr lang="en-US"/>
              <a:t>The presence of algae within the sponge body also helps in nutri­tion. Respiration and excretion take place by diffusion. The contractile vacuoles are re­corded in the amoeboid cells of freshwater sponges which probably play important role in osmo-regulation and excretion.</a:t>
            </a:r>
            <a:endParaRPr/>
          </a:p>
          <a:p>
            <a:pPr marL="342900" lvl="0" indent="-342900" algn="l" rtl="0">
              <a:spcBef>
                <a:spcPts val="544"/>
              </a:spcBef>
              <a:spcAft>
                <a:spcPts val="0"/>
              </a:spcAft>
              <a:buClr>
                <a:schemeClr val="lt1"/>
              </a:buClr>
              <a:buSzPct val="100000"/>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4"/>
          <p:cNvSpPr txBox="1">
            <a:spLocks noGrp="1"/>
          </p:cNvSpPr>
          <p:nvPr>
            <p:ph type="body" idx="1"/>
          </p:nvPr>
        </p:nvSpPr>
        <p:spPr>
          <a:xfrm>
            <a:off x="228600" y="3048000"/>
            <a:ext cx="8610600" cy="3581400"/>
          </a:xfrm>
          <a:prstGeom prst="rect">
            <a:avLst/>
          </a:prstGeom>
          <a:noFill/>
          <a:ln>
            <a:noFill/>
          </a:ln>
        </p:spPr>
        <p:txBody>
          <a:bodyPr spcFirstLastPara="1" wrap="square" lIns="91425" tIns="45700" rIns="91425" bIns="45700" anchor="t" anchorCtr="0">
            <a:normAutofit fontScale="25000" lnSpcReduction="20000"/>
          </a:bodyPr>
          <a:lstStyle/>
          <a:p>
            <a:pPr marL="342900" lvl="0" indent="-342900" algn="l" rtl="0">
              <a:spcBef>
                <a:spcPts val="0"/>
              </a:spcBef>
              <a:spcAft>
                <a:spcPts val="0"/>
              </a:spcAft>
              <a:buClr>
                <a:schemeClr val="lt1"/>
              </a:buClr>
              <a:buSzPct val="100000"/>
              <a:buNone/>
            </a:pPr>
            <a:r>
              <a:rPr lang="en-US" b="1" i="1"/>
              <a:t> </a:t>
            </a:r>
            <a:endParaRPr/>
          </a:p>
          <a:p>
            <a:pPr marL="342900" lvl="0" indent="-342900" algn="ctr" rtl="0">
              <a:spcBef>
                <a:spcPts val="300"/>
              </a:spcBef>
              <a:spcAft>
                <a:spcPts val="0"/>
              </a:spcAft>
              <a:buClr>
                <a:schemeClr val="lt1"/>
              </a:buClr>
              <a:buSzPct val="100000"/>
              <a:buNone/>
            </a:pPr>
            <a:r>
              <a:rPr lang="en-US" sz="6000" b="1">
                <a:latin typeface="Times New Roman"/>
                <a:ea typeface="Times New Roman"/>
                <a:cs typeface="Times New Roman"/>
                <a:sym typeface="Times New Roman"/>
              </a:rPr>
              <a:t>Reproduction in Sycon:</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Sycon reproduces both asexually and sexually. During asexual reproduction it produces bud and sometime</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produces special bodies resembling the gemmules of freshwater sponges. During sexual reproduction, both</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sperms and ova are produced from the archaeocytes which are present in the mesoglea. It is claimed that</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the sex cells are also produced from adult choanocytes. The sperm cells have long tails and swim freely in</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water current. The ova are amoeboid and wander through the mesoglea.</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The ova may grow up in size by ingesting other cells. The sperm cell does not enter the ovum directly. The</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union is assisted by a choanocyte. When sperm cells enter the radial canal, the choanocyte which is nearer</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to the egg captures it. The choanocyte which absorbs the sperm discards its flagellum and collar and comes</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very near the egg. This choanocyte is named as the carrier cell. The sperm subsequently loses its tail and</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enters the egg. The carrier cell is ultimately absorbed. The early development takes place within the body of</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the mother sponge. When the development is complete, the larva forces its way into the radial canal and</a:t>
            </a:r>
            <a:endParaRPr/>
          </a:p>
          <a:p>
            <a:pPr marL="342900" lvl="0" indent="-342900" algn="just" rtl="0">
              <a:spcBef>
                <a:spcPts val="300"/>
              </a:spcBef>
              <a:spcAft>
                <a:spcPts val="0"/>
              </a:spcAft>
              <a:buClr>
                <a:schemeClr val="lt1"/>
              </a:buClr>
              <a:buSzPct val="100000"/>
              <a:buNone/>
            </a:pPr>
            <a:r>
              <a:rPr lang="en-US" sz="6000">
                <a:latin typeface="Times New Roman"/>
                <a:ea typeface="Times New Roman"/>
                <a:cs typeface="Times New Roman"/>
                <a:sym typeface="Times New Roman"/>
              </a:rPr>
              <a:t>finally to the exterior.</a:t>
            </a:r>
            <a:endParaRPr/>
          </a:p>
          <a:p>
            <a:pPr marL="342900" lvl="0" indent="-292100" algn="l" rtl="0">
              <a:spcBef>
                <a:spcPts val="160"/>
              </a:spcBef>
              <a:spcAft>
                <a:spcPts val="0"/>
              </a:spcAft>
              <a:buClr>
                <a:schemeClr val="lt1"/>
              </a:buClr>
              <a:buSzPct val="100000"/>
              <a:buNone/>
            </a:pPr>
            <a:endParaRPr/>
          </a:p>
          <a:p>
            <a:pPr marL="342900" lvl="0" indent="-342900" algn="l" rtl="0">
              <a:spcBef>
                <a:spcPts val="160"/>
              </a:spcBef>
              <a:spcAft>
                <a:spcPts val="0"/>
              </a:spcAft>
              <a:buClr>
                <a:schemeClr val="lt1"/>
              </a:buClr>
              <a:buSzPct val="100000"/>
              <a:buNone/>
            </a:pPr>
            <a:endParaRPr/>
          </a:p>
        </p:txBody>
      </p:sp>
      <p:pic>
        <p:nvPicPr>
          <p:cNvPr id="159" name="Google Shape;159;p14" descr="http://cdn.biologydiscussion.com/wp-content/uploads/2016/05/clip_image012-47.jpg"/>
          <p:cNvPicPr preferRelativeResize="0"/>
          <p:nvPr/>
        </p:nvPicPr>
        <p:blipFill rotWithShape="1">
          <a:blip r:embed="rId3">
            <a:alphaModFix/>
          </a:blip>
          <a:srcRect/>
          <a:stretch/>
        </p:blipFill>
        <p:spPr>
          <a:xfrm>
            <a:off x="228600" y="228600"/>
            <a:ext cx="8305800" cy="261556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5"/>
          <p:cNvSpPr txBox="1">
            <a:spLocks noGrp="1"/>
          </p:cNvSpPr>
          <p:nvPr>
            <p:ph type="body" idx="1"/>
          </p:nvPr>
        </p:nvSpPr>
        <p:spPr>
          <a:xfrm>
            <a:off x="381000" y="304800"/>
            <a:ext cx="8458200" cy="6172200"/>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chemeClr val="lt1"/>
              </a:buClr>
              <a:buSzPct val="100000"/>
              <a:buChar char="•"/>
            </a:pPr>
            <a:r>
              <a:rPr lang="en-US" b="1"/>
              <a:t>Development of Sycon:</a:t>
            </a:r>
            <a:endParaRPr/>
          </a:p>
          <a:p>
            <a:pPr marL="342900" lvl="0" indent="-342900" algn="l" rtl="0">
              <a:spcBef>
                <a:spcPts val="448"/>
              </a:spcBef>
              <a:spcAft>
                <a:spcPts val="0"/>
              </a:spcAft>
              <a:buClr>
                <a:schemeClr val="lt1"/>
              </a:buClr>
              <a:buSzPct val="100000"/>
              <a:buChar char="•"/>
            </a:pPr>
            <a:r>
              <a:rPr lang="en-US"/>
              <a:t>The fertilized egg or zygote divides re­peatedly to form a round mass of cells (Fig. 11.8). It is mostly covered with homogeneous cells but at one end a few thickly granulated cells appear.</a:t>
            </a:r>
            <a:endParaRPr/>
          </a:p>
          <a:p>
            <a:pPr marL="342900" lvl="0" indent="-342900" algn="l" rtl="0">
              <a:spcBef>
                <a:spcPts val="448"/>
              </a:spcBef>
              <a:spcAft>
                <a:spcPts val="0"/>
              </a:spcAft>
              <a:buClr>
                <a:schemeClr val="lt1"/>
              </a:buClr>
              <a:buSzPct val="100000"/>
              <a:buChar char="•"/>
            </a:pPr>
            <a:r>
              <a:rPr lang="en-US"/>
              <a:t>The homogeneous cells grow flagella and completely enclose the granu­lated cells. Soon the cells at one half lose their flagella and become large and granular. The hollow and swimming larva at this stage is called amphiblastula stage and the larva in this stage leaves the parent body.</a:t>
            </a:r>
            <a:endParaRPr/>
          </a:p>
          <a:p>
            <a:pPr marL="342900" lvl="0" indent="-342900" algn="l" rtl="0">
              <a:spcBef>
                <a:spcPts val="448"/>
              </a:spcBef>
              <a:spcAft>
                <a:spcPts val="0"/>
              </a:spcAft>
              <a:buClr>
                <a:schemeClr val="lt1"/>
              </a:buClr>
              <a:buSzPct val="100000"/>
              <a:buChar char="•"/>
            </a:pPr>
            <a:r>
              <a:rPr lang="en-US"/>
              <a:t>Gradually, the flagellated cells invaginate and finally the granular cells completely enclose the flagellated cells. The flagellated cells form the choanocyte lining while the granular cells give rise to the dermal epithelium. The larva fixes itself to a substratum and an aperture, called osculum, appears at the free end.</a:t>
            </a:r>
            <a:endParaRPr/>
          </a:p>
          <a:p>
            <a:pPr marL="342900" lvl="0" indent="-342900" algn="l" rtl="0">
              <a:spcBef>
                <a:spcPts val="448"/>
              </a:spcBef>
              <a:spcAft>
                <a:spcPts val="0"/>
              </a:spcAft>
              <a:buClr>
                <a:schemeClr val="lt1"/>
              </a:buClr>
              <a:buSzPct val="100000"/>
              <a:buChar char="•"/>
            </a:pPr>
            <a:r>
              <a:rPr lang="en-US"/>
              <a:t>Fur­ther growth results into the thickening of the wall within which flagellate cells traverse and thus leads to the formation of radial canals. Numerous pores appear on the sides to form inhalent apertures.</a:t>
            </a:r>
            <a:endParaRPr/>
          </a:p>
          <a:p>
            <a:pPr marL="342900" lvl="0" indent="-342900" algn="l" rtl="0">
              <a:spcBef>
                <a:spcPts val="448"/>
              </a:spcBef>
              <a:spcAft>
                <a:spcPts val="0"/>
              </a:spcAft>
              <a:buClr>
                <a:schemeClr val="lt1"/>
              </a:buClr>
              <a:buSzPct val="100000"/>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pic>
        <p:nvPicPr>
          <p:cNvPr id="169" name="Google Shape;169;p16" descr="http://cdn.biologydiscussion.com/wp-content/uploads/2016/05/clip_image014-38.jpg"/>
          <p:cNvPicPr preferRelativeResize="0">
            <a:picLocks noGrp="1"/>
          </p:cNvPicPr>
          <p:nvPr>
            <p:ph type="body" idx="1"/>
          </p:nvPr>
        </p:nvPicPr>
        <p:blipFill rotWithShape="1">
          <a:blip r:embed="rId3">
            <a:alphaModFix/>
          </a:blip>
          <a:srcRect/>
          <a:stretch/>
        </p:blipFill>
        <p:spPr>
          <a:xfrm>
            <a:off x="609600" y="381000"/>
            <a:ext cx="7543800" cy="6019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457200" y="152400"/>
            <a:ext cx="8229600" cy="5334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lt1"/>
              </a:buClr>
              <a:buSzPct val="100000"/>
              <a:buFont typeface="Calibri"/>
              <a:buNone/>
            </a:pPr>
            <a:r>
              <a:rPr lang="en-US" sz="3100" b="1"/>
              <a:t/>
            </a:r>
            <a:br>
              <a:rPr lang="en-US" sz="3100" b="1"/>
            </a:br>
            <a:r>
              <a:rPr lang="en-US" sz="2700" b="1">
                <a:latin typeface="Times New Roman"/>
                <a:ea typeface="Times New Roman"/>
                <a:cs typeface="Times New Roman"/>
                <a:sym typeface="Times New Roman"/>
              </a:rPr>
              <a:t>Characteristic Features of Phylum Porifera</a:t>
            </a:r>
            <a:r>
              <a:rPr lang="en-US" sz="2700">
                <a:latin typeface="Times New Roman"/>
                <a:ea typeface="Times New Roman"/>
                <a:cs typeface="Times New Roman"/>
                <a:sym typeface="Times New Roman"/>
              </a:rPr>
              <a:t/>
            </a:r>
            <a:br>
              <a:rPr lang="en-US" sz="2700">
                <a:latin typeface="Times New Roman"/>
                <a:ea typeface="Times New Roman"/>
                <a:cs typeface="Times New Roman"/>
                <a:sym typeface="Times New Roman"/>
              </a:rPr>
            </a:br>
            <a:endParaRPr sz="2700">
              <a:latin typeface="Times New Roman"/>
              <a:ea typeface="Times New Roman"/>
              <a:cs typeface="Times New Roman"/>
              <a:sym typeface="Times New Roman"/>
            </a:endParaRPr>
          </a:p>
        </p:txBody>
      </p:sp>
      <p:sp>
        <p:nvSpPr>
          <p:cNvPr id="91" name="Google Shape;91;p2"/>
          <p:cNvSpPr txBox="1">
            <a:spLocks noGrp="1"/>
          </p:cNvSpPr>
          <p:nvPr>
            <p:ph type="body" idx="1"/>
          </p:nvPr>
        </p:nvSpPr>
        <p:spPr>
          <a:xfrm>
            <a:off x="228600" y="685800"/>
            <a:ext cx="8763000" cy="6019800"/>
          </a:xfrm>
          <a:prstGeom prst="rect">
            <a:avLst/>
          </a:prstGeom>
          <a:noFill/>
          <a:ln>
            <a:noFill/>
          </a:ln>
        </p:spPr>
        <p:txBody>
          <a:bodyPr spcFirstLastPara="1" wrap="square" lIns="91425" tIns="45700" rIns="91425" bIns="45700" anchor="t" anchorCtr="0">
            <a:normAutofit fontScale="47500" lnSpcReduction="20000"/>
          </a:bodyPr>
          <a:lstStyle/>
          <a:p>
            <a:pPr marL="342900" lvl="0" indent="-342900" algn="l" rtl="0">
              <a:spcBef>
                <a:spcPts val="0"/>
              </a:spcBef>
              <a:spcAft>
                <a:spcPts val="0"/>
              </a:spcAft>
              <a:buClr>
                <a:schemeClr val="lt1"/>
              </a:buClr>
              <a:buSzPct val="100000"/>
              <a:buChar char="•"/>
            </a:pPr>
            <a:r>
              <a:rPr lang="en-US" sz="3800">
                <a:latin typeface="Times New Roman"/>
                <a:ea typeface="Times New Roman"/>
                <a:cs typeface="Times New Roman"/>
                <a:sym typeface="Times New Roman"/>
              </a:rPr>
              <a:t>They are generally marine aquatic organisms, with a few freshwater species.</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Their bodies are asymmetrical.</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Body shape can be cylindrical, vase-like, rounded or sac-like.</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They are diploblastic animals with two layers, the outer dermal layer and the inner gastral layer. There is a gelatinous, non-cellular mesoglea, in between these two layers. This contains many free amoeboid cells.</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The body has many pores called the ostia and a single large opening called osculum at the top.</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Spongocoel is the body cavity that is present.</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They have the characteristic canal system for the flow of water through the body.</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Sense organs are absent.</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There is an endoskeleton present with calcareous spicules (calcium carbonate) or siliceous spicules (silica) or sponging fibres (protein).</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Sexes are not separate.</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Asexual reproduction is seen through budding, fragmentation. Sexual reproduction is seen in certain species, through gametic fusion.</a:t>
            </a:r>
            <a:endParaRPr/>
          </a:p>
          <a:p>
            <a:pPr marL="342900" lvl="0" indent="-342900" algn="l" rtl="0">
              <a:spcBef>
                <a:spcPts val="361"/>
              </a:spcBef>
              <a:spcAft>
                <a:spcPts val="0"/>
              </a:spcAft>
              <a:buClr>
                <a:schemeClr val="lt1"/>
              </a:buClr>
              <a:buSzPct val="100000"/>
              <a:buNone/>
            </a:pPr>
            <a:endParaRPr sz="3800">
              <a:latin typeface="Times New Roman"/>
              <a:ea typeface="Times New Roman"/>
              <a:cs typeface="Times New Roman"/>
              <a:sym typeface="Times New Roman"/>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Examples:</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Sycon (Scypha)</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Spongilla (Freshwater sponge)</a:t>
            </a:r>
            <a:endParaRPr/>
          </a:p>
          <a:p>
            <a:pPr marL="342900" lvl="0" indent="-342900" algn="l" rtl="0">
              <a:spcBef>
                <a:spcPts val="361"/>
              </a:spcBef>
              <a:spcAft>
                <a:spcPts val="0"/>
              </a:spcAft>
              <a:buClr>
                <a:schemeClr val="lt1"/>
              </a:buClr>
              <a:buSzPct val="100000"/>
              <a:buChar char="•"/>
            </a:pPr>
            <a:r>
              <a:rPr lang="en-US" sz="3800">
                <a:latin typeface="Times New Roman"/>
                <a:ea typeface="Times New Roman"/>
                <a:cs typeface="Times New Roman"/>
                <a:sym typeface="Times New Roman"/>
              </a:rPr>
              <a:t>Euspongia (Bath sponge)</a:t>
            </a:r>
            <a:endParaRPr/>
          </a:p>
          <a:p>
            <a:pPr marL="342900" lvl="0" indent="-342900" algn="l" rtl="0">
              <a:spcBef>
                <a:spcPts val="304"/>
              </a:spcBef>
              <a:spcAft>
                <a:spcPts val="0"/>
              </a:spcAft>
              <a:buClr>
                <a:schemeClr val="lt1"/>
              </a:buClr>
              <a:buSzPct val="1000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457200" y="152400"/>
            <a:ext cx="8229600" cy="4572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lt1"/>
              </a:buClr>
              <a:buSzPct val="100000"/>
              <a:buFont typeface="Times New Roman"/>
              <a:buNone/>
            </a:pPr>
            <a:r>
              <a:rPr lang="en-US" sz="2700" b="1">
                <a:latin typeface="Times New Roman"/>
                <a:ea typeface="Times New Roman"/>
                <a:cs typeface="Times New Roman"/>
                <a:sym typeface="Times New Roman"/>
              </a:rPr>
              <a:t/>
            </a:r>
            <a:br>
              <a:rPr lang="en-US" sz="2700" b="1">
                <a:latin typeface="Times New Roman"/>
                <a:ea typeface="Times New Roman"/>
                <a:cs typeface="Times New Roman"/>
                <a:sym typeface="Times New Roman"/>
              </a:rPr>
            </a:br>
            <a:r>
              <a:rPr lang="en-US" sz="2700" b="1">
                <a:latin typeface="Times New Roman"/>
                <a:ea typeface="Times New Roman"/>
                <a:cs typeface="Times New Roman"/>
                <a:sym typeface="Times New Roman"/>
              </a:rPr>
              <a:t>Sycon (Scypha)</a:t>
            </a:r>
            <a:r>
              <a:rPr lang="en-US" sz="2700">
                <a:latin typeface="Times New Roman"/>
                <a:ea typeface="Times New Roman"/>
                <a:cs typeface="Times New Roman"/>
                <a:sym typeface="Times New Roman"/>
              </a:rPr>
              <a:t/>
            </a:r>
            <a:br>
              <a:rPr lang="en-US" sz="2700">
                <a:latin typeface="Times New Roman"/>
                <a:ea typeface="Times New Roman"/>
                <a:cs typeface="Times New Roman"/>
                <a:sym typeface="Times New Roman"/>
              </a:rPr>
            </a:br>
            <a:endParaRPr sz="2700">
              <a:latin typeface="Times New Roman"/>
              <a:ea typeface="Times New Roman"/>
              <a:cs typeface="Times New Roman"/>
              <a:sym typeface="Times New Roman"/>
            </a:endParaRPr>
          </a:p>
        </p:txBody>
      </p:sp>
      <p:sp>
        <p:nvSpPr>
          <p:cNvPr id="97" name="Google Shape;97;p3"/>
          <p:cNvSpPr txBox="1">
            <a:spLocks noGrp="1"/>
          </p:cNvSpPr>
          <p:nvPr>
            <p:ph type="body" idx="1"/>
          </p:nvPr>
        </p:nvSpPr>
        <p:spPr>
          <a:xfrm>
            <a:off x="3505200" y="762000"/>
            <a:ext cx="5334000" cy="5867400"/>
          </a:xfrm>
          <a:prstGeom prst="rect">
            <a:avLst/>
          </a:prstGeom>
          <a:noFill/>
          <a:ln>
            <a:noFill/>
          </a:ln>
        </p:spPr>
        <p:txBody>
          <a:bodyPr spcFirstLastPara="1" wrap="square" lIns="91425" tIns="45700" rIns="91425" bIns="45700" anchor="t" anchorCtr="0">
            <a:normAutofit fontScale="55000" lnSpcReduction="20000"/>
          </a:bodyPr>
          <a:lstStyle/>
          <a:p>
            <a:pPr marL="342900" lvl="0" indent="-342900" algn="l" rtl="0">
              <a:spcBef>
                <a:spcPts val="0"/>
              </a:spcBef>
              <a:spcAft>
                <a:spcPts val="0"/>
              </a:spcAft>
              <a:buClr>
                <a:schemeClr val="lt1"/>
              </a:buClr>
              <a:buSzPct val="100000"/>
              <a:buChar char="•"/>
            </a:pPr>
            <a:r>
              <a:rPr lang="en-US" b="1" i="1"/>
              <a:t> </a:t>
            </a:r>
            <a:r>
              <a:rPr lang="en-US" sz="3500" b="1">
                <a:latin typeface="Times New Roman"/>
                <a:ea typeface="Times New Roman"/>
                <a:cs typeface="Times New Roman"/>
                <a:sym typeface="Times New Roman"/>
              </a:rPr>
              <a:t>Habit and Habitat :</a:t>
            </a:r>
            <a:endParaRPr/>
          </a:p>
          <a:p>
            <a:pPr marL="342900" lvl="0" indent="-342900" algn="l" rtl="0">
              <a:spcBef>
                <a:spcPts val="385"/>
              </a:spcBef>
              <a:spcAft>
                <a:spcPts val="0"/>
              </a:spcAft>
              <a:buClr>
                <a:schemeClr val="lt1"/>
              </a:buClr>
              <a:buSzPct val="100000"/>
              <a:buChar char="•"/>
            </a:pPr>
            <a:r>
              <a:rPr lang="en-US" sz="3500" b="1">
                <a:latin typeface="Times New Roman"/>
                <a:ea typeface="Times New Roman"/>
                <a:cs typeface="Times New Roman"/>
                <a:sym typeface="Times New Roman"/>
              </a:rPr>
              <a:t>Sycon</a:t>
            </a:r>
            <a:r>
              <a:rPr lang="en-US" sz="3500">
                <a:latin typeface="Times New Roman"/>
                <a:ea typeface="Times New Roman"/>
                <a:cs typeface="Times New Roman"/>
                <a:sym typeface="Times New Roman"/>
              </a:rPr>
              <a:t> is a marine sponge and remains attached to solid substrata like rocks, shells of molluscs and corals. The name of genus, Sycon, is replaced by Scypha by de Laubenfels (1936). But in our present discussion the name Sycon is retained. The different species of sponges under the genus do not tend to live at greater depths in the ocean.</a:t>
            </a:r>
            <a:endParaRPr/>
          </a:p>
          <a:p>
            <a:pPr marL="342900" lvl="0" indent="-342900" algn="l" rtl="0">
              <a:spcBef>
                <a:spcPts val="385"/>
              </a:spcBef>
              <a:spcAft>
                <a:spcPts val="0"/>
              </a:spcAft>
              <a:buClr>
                <a:schemeClr val="lt1"/>
              </a:buClr>
              <a:buSzPct val="100000"/>
              <a:buChar char="•"/>
            </a:pPr>
            <a:r>
              <a:rPr lang="en-US" sz="3500" b="1">
                <a:latin typeface="Times New Roman"/>
                <a:ea typeface="Times New Roman"/>
                <a:cs typeface="Times New Roman"/>
                <a:sym typeface="Times New Roman"/>
              </a:rPr>
              <a:t>Structure</a:t>
            </a:r>
            <a:r>
              <a:rPr lang="en-US" sz="3500">
                <a:latin typeface="Times New Roman"/>
                <a:ea typeface="Times New Roman"/>
                <a:cs typeface="Times New Roman"/>
                <a:sym typeface="Times New Roman"/>
              </a:rPr>
              <a:t> : The sponges exhibit a great diversity in form. They range from a very simple to more complicated forms. Sycon occupies an inter­mediate status from the point of structural diversities. It has the form of branched cylin­ders of about 2.5 to 7.6 cm. in length. All the branches are connected together at the base which remains attached to the sub-stratum.</a:t>
            </a:r>
            <a:endParaRPr/>
          </a:p>
          <a:p>
            <a:pPr marL="342900" lvl="0" indent="-342900" algn="l" rtl="0">
              <a:spcBef>
                <a:spcPts val="385"/>
              </a:spcBef>
              <a:spcAft>
                <a:spcPts val="0"/>
              </a:spcAft>
              <a:buClr>
                <a:schemeClr val="lt1"/>
              </a:buClr>
              <a:buSzPct val="100000"/>
              <a:buChar char="•"/>
            </a:pPr>
            <a:r>
              <a:rPr lang="en-US" sz="3500">
                <a:latin typeface="Times New Roman"/>
                <a:ea typeface="Times New Roman"/>
                <a:cs typeface="Times New Roman"/>
                <a:sym typeface="Times New Roman"/>
              </a:rPr>
              <a:t>Though the body has a firm consistency, it is slightly flexible. Close examination of the surface reveals the presence of innumerable minute inhalent pores or ostia. The free end of each cylindrical branch possesses an open­ing at the summit. This opening is known as osculum </a:t>
            </a:r>
            <a:endParaRPr/>
          </a:p>
          <a:p>
            <a:pPr marL="342900" lvl="0" indent="-342900" algn="l" rtl="0">
              <a:spcBef>
                <a:spcPts val="352"/>
              </a:spcBef>
              <a:spcAft>
                <a:spcPts val="0"/>
              </a:spcAft>
              <a:buClr>
                <a:schemeClr val="lt1"/>
              </a:buClr>
              <a:buSzPct val="100000"/>
              <a:buNone/>
            </a:pPr>
            <a:endParaRPr/>
          </a:p>
        </p:txBody>
      </p:sp>
      <p:pic>
        <p:nvPicPr>
          <p:cNvPr id="98" name="Google Shape;98;p3" descr="http://cdn.biologydiscussion.com/wp-content/uploads/2016/05/clip_image002-147.jpg"/>
          <p:cNvPicPr preferRelativeResize="0"/>
          <p:nvPr/>
        </p:nvPicPr>
        <p:blipFill rotWithShape="1">
          <a:blip r:embed="rId3">
            <a:alphaModFix/>
          </a:blip>
          <a:srcRect/>
          <a:stretch/>
        </p:blipFill>
        <p:spPr>
          <a:xfrm>
            <a:off x="457200" y="762000"/>
            <a:ext cx="3276600" cy="5715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pic>
        <p:nvPicPr>
          <p:cNvPr id="103" name="Google Shape;103;p4" descr="http://cdn.biologydiscussion.com/wp-content/uploads/2016/05/clip_image004-101.jpg"/>
          <p:cNvPicPr preferRelativeResize="0">
            <a:picLocks noGrp="1"/>
          </p:cNvPicPr>
          <p:nvPr>
            <p:ph type="body" idx="1"/>
          </p:nvPr>
        </p:nvPicPr>
        <p:blipFill rotWithShape="1">
          <a:blip r:embed="rId3">
            <a:alphaModFix/>
          </a:blip>
          <a:srcRect/>
          <a:stretch/>
        </p:blipFill>
        <p:spPr>
          <a:xfrm>
            <a:off x="609600" y="228600"/>
            <a:ext cx="8001000" cy="6248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xfrm>
            <a:off x="457200" y="152400"/>
            <a:ext cx="8229600" cy="685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2400"/>
              <a:buFont typeface="Times New Roman"/>
              <a:buNone/>
            </a:pPr>
            <a:r>
              <a:rPr lang="en-US" sz="2400" b="1">
                <a:latin typeface="Times New Roman"/>
                <a:ea typeface="Times New Roman"/>
                <a:cs typeface="Times New Roman"/>
                <a:sym typeface="Times New Roman"/>
              </a:rPr>
              <a:t>Canal System of Sycon</a:t>
            </a:r>
            <a:endParaRPr sz="2400" b="1">
              <a:latin typeface="Times New Roman"/>
              <a:ea typeface="Times New Roman"/>
              <a:cs typeface="Times New Roman"/>
              <a:sym typeface="Times New Roman"/>
            </a:endParaRPr>
          </a:p>
        </p:txBody>
      </p:sp>
      <p:sp>
        <p:nvSpPr>
          <p:cNvPr id="109" name="Google Shape;109;p5"/>
          <p:cNvSpPr txBox="1">
            <a:spLocks noGrp="1"/>
          </p:cNvSpPr>
          <p:nvPr>
            <p:ph type="body" idx="1"/>
          </p:nvPr>
        </p:nvSpPr>
        <p:spPr>
          <a:xfrm>
            <a:off x="4191000" y="838200"/>
            <a:ext cx="4800600" cy="5791200"/>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chemeClr val="lt1"/>
              </a:buClr>
              <a:buSzPct val="100000"/>
              <a:buNone/>
            </a:pPr>
            <a:r>
              <a:rPr lang="en-US" b="1">
                <a:latin typeface="Times New Roman"/>
                <a:ea typeface="Times New Roman"/>
                <a:cs typeface="Times New Roman"/>
                <a:sym typeface="Times New Roman"/>
              </a:rPr>
              <a:t>	Paragastric cavity or gastral cavity or spongocoel:</a:t>
            </a:r>
            <a:endParaRPr>
              <a:latin typeface="Times New Roman"/>
              <a:ea typeface="Times New Roman"/>
              <a:cs typeface="Times New Roman"/>
              <a:sym typeface="Times New Roman"/>
            </a:endParaRPr>
          </a:p>
          <a:p>
            <a:pPr marL="342900" lvl="0" indent="-342900" algn="l" rtl="0">
              <a:spcBef>
                <a:spcPts val="448"/>
              </a:spcBef>
              <a:spcAft>
                <a:spcPts val="0"/>
              </a:spcAft>
              <a:buClr>
                <a:schemeClr val="lt1"/>
              </a:buClr>
              <a:buSzPct val="100000"/>
              <a:buNone/>
            </a:pPr>
            <a:r>
              <a:rPr lang="en-US">
                <a:latin typeface="Times New Roman"/>
                <a:ea typeface="Times New Roman"/>
                <a:cs typeface="Times New Roman"/>
                <a:sym typeface="Times New Roman"/>
              </a:rPr>
              <a:t>	Sycon is observed that the outer large opening, called osculum, leads into a large central canal. This canal is called paragastric cavity or gastral cavity or spongocoel.</a:t>
            </a:r>
            <a:endParaRPr/>
          </a:p>
          <a:p>
            <a:pPr marL="342900" lvl="0" indent="-342900" algn="l" rtl="0">
              <a:spcBef>
                <a:spcPts val="448"/>
              </a:spcBef>
              <a:spcAft>
                <a:spcPts val="0"/>
              </a:spcAft>
              <a:buClr>
                <a:schemeClr val="lt1"/>
              </a:buClr>
              <a:buSzPct val="100000"/>
              <a:buNone/>
            </a:pPr>
            <a:r>
              <a:rPr lang="en-US">
                <a:latin typeface="Times New Roman"/>
                <a:ea typeface="Times New Roman"/>
                <a:cs typeface="Times New Roman"/>
                <a:sym typeface="Times New Roman"/>
              </a:rPr>
              <a:t>	Although this cavity is variously named, the name of spongocoel</a:t>
            </a:r>
            <a:endParaRPr>
              <a:latin typeface="Times New Roman"/>
              <a:ea typeface="Times New Roman"/>
              <a:cs typeface="Times New Roman"/>
              <a:sym typeface="Times New Roman"/>
            </a:endParaRPr>
          </a:p>
          <a:p>
            <a:pPr marL="342900" lvl="0" indent="-342900" algn="l" rtl="0">
              <a:spcBef>
                <a:spcPts val="448"/>
              </a:spcBef>
              <a:spcAft>
                <a:spcPts val="0"/>
              </a:spcAft>
              <a:buClr>
                <a:schemeClr val="lt1"/>
              </a:buClr>
              <a:buSzPct val="100000"/>
              <a:buNone/>
            </a:pPr>
            <a:r>
              <a:rPr lang="en-US">
                <a:latin typeface="Times New Roman"/>
                <a:ea typeface="Times New Roman"/>
                <a:cs typeface="Times New Roman"/>
                <a:sym typeface="Times New Roman"/>
              </a:rPr>
              <a:t>	seems to be more appropriate. The wall of the Sycon is lined by ectodermal flattened cells, called pinacocytes. The osculum is surrounded by a layer of cells, called myocytes which are contractile in nature and act as sphincter. The spongocoel opens to the exterior through the osculum.</a:t>
            </a:r>
            <a:endParaRPr/>
          </a:p>
          <a:p>
            <a:pPr marL="342900" lvl="0" indent="-342900" algn="l" rtl="0">
              <a:spcBef>
                <a:spcPts val="448"/>
              </a:spcBef>
              <a:spcAft>
                <a:spcPts val="0"/>
              </a:spcAft>
              <a:buClr>
                <a:schemeClr val="lt1"/>
              </a:buClr>
              <a:buSzPct val="100000"/>
              <a:buNone/>
            </a:pPr>
            <a:endParaRPr/>
          </a:p>
        </p:txBody>
      </p:sp>
      <p:pic>
        <p:nvPicPr>
          <p:cNvPr id="110" name="Google Shape;110;p5" descr="http://cdn.biologydiscussion.com/wp-content/uploads/2016/05/clip_image004-101.jpg"/>
          <p:cNvPicPr preferRelativeResize="0"/>
          <p:nvPr/>
        </p:nvPicPr>
        <p:blipFill rotWithShape="1">
          <a:blip r:embed="rId3">
            <a:alphaModFix/>
          </a:blip>
          <a:srcRect/>
          <a:stretch/>
        </p:blipFill>
        <p:spPr>
          <a:xfrm>
            <a:off x="228600" y="762000"/>
            <a:ext cx="4114800" cy="5791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6"/>
          <p:cNvSpPr txBox="1">
            <a:spLocks noGrp="1"/>
          </p:cNvSpPr>
          <p:nvPr>
            <p:ph type="body" idx="1"/>
          </p:nvPr>
        </p:nvSpPr>
        <p:spPr>
          <a:xfrm>
            <a:off x="228600" y="457200"/>
            <a:ext cx="8686800" cy="6019800"/>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chemeClr val="lt1"/>
              </a:buClr>
              <a:buSzPct val="100000"/>
              <a:buChar char="•"/>
            </a:pPr>
            <a:r>
              <a:rPr lang="en-US" sz="3400" b="1">
                <a:latin typeface="Times New Roman"/>
                <a:ea typeface="Times New Roman"/>
                <a:cs typeface="Times New Roman"/>
                <a:sym typeface="Times New Roman"/>
              </a:rPr>
              <a:t>Radial canals:</a:t>
            </a:r>
            <a:endParaRPr sz="3400">
              <a:latin typeface="Times New Roman"/>
              <a:ea typeface="Times New Roman"/>
              <a:cs typeface="Times New Roman"/>
              <a:sym typeface="Times New Roman"/>
            </a:endParaRPr>
          </a:p>
          <a:p>
            <a:pPr marL="342900" lvl="0" indent="-342900" algn="just" rtl="0">
              <a:spcBef>
                <a:spcPts val="476"/>
              </a:spcBef>
              <a:spcAft>
                <a:spcPts val="0"/>
              </a:spcAft>
              <a:buClr>
                <a:schemeClr val="lt1"/>
              </a:buClr>
              <a:buSzPct val="100000"/>
              <a:buChar char="•"/>
            </a:pPr>
            <a:r>
              <a:rPr lang="en-US" sz="3400">
                <a:latin typeface="Times New Roman"/>
                <a:ea typeface="Times New Roman"/>
                <a:cs typeface="Times New Roman"/>
                <a:sym typeface="Times New Roman"/>
              </a:rPr>
              <a:t>The body wall lining of the spongocoel is out-pushed at regular intervals as finger-like projections. These projections are called radial canals. The wall of the radial canal is lined with flagellated collar cells or choanocytes. The outer end of the radial canal is blind but the inner end is open which communicates with the spongocoel through the excurrent canal.</a:t>
            </a:r>
            <a:endParaRPr/>
          </a:p>
          <a:p>
            <a:pPr marL="342900" lvl="0" indent="-342900" algn="just" rtl="0">
              <a:spcBef>
                <a:spcPts val="476"/>
              </a:spcBef>
              <a:spcAft>
                <a:spcPts val="0"/>
              </a:spcAft>
              <a:buClr>
                <a:schemeClr val="lt1"/>
              </a:buClr>
              <a:buSzPct val="100000"/>
              <a:buChar char="•"/>
            </a:pPr>
            <a:r>
              <a:rPr lang="en-US" sz="3400" b="1">
                <a:latin typeface="Times New Roman"/>
                <a:ea typeface="Times New Roman"/>
                <a:cs typeface="Times New Roman"/>
                <a:sym typeface="Times New Roman"/>
              </a:rPr>
              <a:t>Incurrent canal: </a:t>
            </a:r>
            <a:r>
              <a:rPr lang="en-US" sz="3400">
                <a:latin typeface="Times New Roman"/>
                <a:ea typeface="Times New Roman"/>
                <a:cs typeface="Times New Roman"/>
                <a:sym typeface="Times New Roman"/>
              </a:rPr>
              <a:t> In between two successive radial canals, a tubular space, called incurrent canal or inhalent canal, is present, thus radial canals and incurrent canals are arranged alternately and the latter opens to the exterior through ostia. The in­ner end of the incurrent canal is blind. The wall of the incurrent canal is lined by ecto­dermal, flat pinacocytes.</a:t>
            </a:r>
            <a:endParaRPr/>
          </a:p>
          <a:p>
            <a:pPr marL="342900" lvl="0" indent="-342900" algn="just" rtl="0">
              <a:spcBef>
                <a:spcPts val="476"/>
              </a:spcBef>
              <a:spcAft>
                <a:spcPts val="0"/>
              </a:spcAft>
              <a:buClr>
                <a:schemeClr val="lt1"/>
              </a:buClr>
              <a:buSzPct val="100000"/>
              <a:buChar char="•"/>
            </a:pPr>
            <a:r>
              <a:rPr lang="en-US" sz="3400">
                <a:latin typeface="Times New Roman"/>
                <a:ea typeface="Times New Roman"/>
                <a:cs typeface="Times New Roman"/>
                <a:sym typeface="Times New Roman"/>
              </a:rPr>
              <a:t>Between the incurrent canal and radial canal there is a thickened </a:t>
            </a:r>
            <a:r>
              <a:rPr lang="en-US" sz="3400" b="1">
                <a:latin typeface="Times New Roman"/>
                <a:ea typeface="Times New Roman"/>
                <a:cs typeface="Times New Roman"/>
                <a:sym typeface="Times New Roman"/>
              </a:rPr>
              <a:t>mesogloea</a:t>
            </a:r>
            <a:r>
              <a:rPr lang="en-US" sz="3400">
                <a:latin typeface="Times New Roman"/>
                <a:ea typeface="Times New Roman"/>
                <a:cs typeface="Times New Roman"/>
                <a:sym typeface="Times New Roman"/>
              </a:rPr>
              <a:t>, called gastral cortex. The ostia are situated on the pore membrane which are intercellular openings and are surrounded by contractile myocytes. These myocytes act as sphincters, by which they regulate the diameter of the openings.</a:t>
            </a:r>
            <a:endParaRPr/>
          </a:p>
          <a:p>
            <a:pPr marL="342900" lvl="0" indent="-200660" algn="l" rtl="0">
              <a:spcBef>
                <a:spcPts val="448"/>
              </a:spcBef>
              <a:spcAft>
                <a:spcPts val="0"/>
              </a:spcAft>
              <a:buClr>
                <a:schemeClr val="lt1"/>
              </a:buClr>
              <a:buSzPct val="100000"/>
              <a:buNone/>
            </a:pPr>
            <a:endParaRPr/>
          </a:p>
          <a:p>
            <a:pPr marL="342900" lvl="0" indent="-342900" algn="l" rtl="0">
              <a:spcBef>
                <a:spcPts val="448"/>
              </a:spcBef>
              <a:spcAft>
                <a:spcPts val="0"/>
              </a:spcAft>
              <a:buClr>
                <a:schemeClr val="lt1"/>
              </a:buClr>
              <a:buSzPct val="1000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7"/>
          <p:cNvSpPr txBox="1">
            <a:spLocks noGrp="1"/>
          </p:cNvSpPr>
          <p:nvPr>
            <p:ph type="body" idx="1"/>
          </p:nvPr>
        </p:nvSpPr>
        <p:spPr>
          <a:xfrm>
            <a:off x="304800" y="152400"/>
            <a:ext cx="8610600" cy="6477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lt1"/>
              </a:buClr>
              <a:buSzPts val="2300"/>
              <a:buChar char="•"/>
            </a:pPr>
            <a:r>
              <a:rPr lang="en-US" sz="2300" b="1">
                <a:latin typeface="Times New Roman"/>
                <a:ea typeface="Times New Roman"/>
                <a:cs typeface="Times New Roman"/>
                <a:sym typeface="Times New Roman"/>
              </a:rPr>
              <a:t>Prosopyles:</a:t>
            </a:r>
            <a:endParaRPr sz="2300">
              <a:latin typeface="Times New Roman"/>
              <a:ea typeface="Times New Roman"/>
              <a:cs typeface="Times New Roman"/>
              <a:sym typeface="Times New Roman"/>
            </a:endParaRPr>
          </a:p>
          <a:p>
            <a:pPr marL="342900" lvl="0" indent="-342900" algn="l" rtl="0">
              <a:spcBef>
                <a:spcPts val="460"/>
              </a:spcBef>
              <a:spcAft>
                <a:spcPts val="0"/>
              </a:spcAft>
              <a:buClr>
                <a:schemeClr val="lt1"/>
              </a:buClr>
              <a:buSzPts val="2300"/>
              <a:buChar char="•"/>
            </a:pPr>
            <a:r>
              <a:rPr lang="en-US" sz="2300">
                <a:latin typeface="Times New Roman"/>
                <a:ea typeface="Times New Roman"/>
                <a:cs typeface="Times New Roman"/>
                <a:sym typeface="Times New Roman"/>
              </a:rPr>
              <a:t>The wall between the incurrent and radial canals is pierced by numerous minute pores called prosopyles. In Sycon, each prosopyle is an intercellular space or channel while in Leucosolenia these pores are intracellular. Through these pores, the incurrent canals open into the radial canals.</a:t>
            </a:r>
            <a:endParaRPr/>
          </a:p>
          <a:p>
            <a:pPr marL="342900" lvl="0" indent="-342900" algn="l" rtl="0">
              <a:spcBef>
                <a:spcPts val="460"/>
              </a:spcBef>
              <a:spcAft>
                <a:spcPts val="0"/>
              </a:spcAft>
              <a:buClr>
                <a:schemeClr val="lt1"/>
              </a:buClr>
              <a:buSzPts val="2300"/>
              <a:buChar char="•"/>
            </a:pPr>
            <a:r>
              <a:rPr lang="en-US" sz="2300">
                <a:latin typeface="Times New Roman"/>
                <a:ea typeface="Times New Roman"/>
                <a:cs typeface="Times New Roman"/>
                <a:sym typeface="Times New Roman"/>
              </a:rPr>
              <a:t>The prosopyles are the openings of the porocytes, generally believed to be modified pinacocytes. The porocytes are thick-walled cylinder-like structure with a nucleus in the cytoplasm at one side. It is highly contractile and controls the inflow of water.</a:t>
            </a:r>
            <a:endParaRPr/>
          </a:p>
          <a:p>
            <a:pPr marL="342900" lvl="0" indent="-342900" algn="l" rtl="0">
              <a:spcBef>
                <a:spcPts val="460"/>
              </a:spcBef>
              <a:spcAft>
                <a:spcPts val="0"/>
              </a:spcAft>
              <a:buClr>
                <a:schemeClr val="lt1"/>
              </a:buClr>
              <a:buSzPts val="2300"/>
              <a:buChar char="•"/>
            </a:pPr>
            <a:r>
              <a:rPr lang="en-US" sz="2300" b="1">
                <a:latin typeface="Times New Roman"/>
                <a:ea typeface="Times New Roman"/>
                <a:cs typeface="Times New Roman"/>
                <a:sym typeface="Times New Roman"/>
              </a:rPr>
              <a:t>Ex-current canals:</a:t>
            </a:r>
            <a:endParaRPr sz="2300">
              <a:latin typeface="Times New Roman"/>
              <a:ea typeface="Times New Roman"/>
              <a:cs typeface="Times New Roman"/>
              <a:sym typeface="Times New Roman"/>
            </a:endParaRPr>
          </a:p>
          <a:p>
            <a:pPr marL="342900" lvl="0" indent="-342900" algn="l" rtl="0">
              <a:spcBef>
                <a:spcPts val="460"/>
              </a:spcBef>
              <a:spcAft>
                <a:spcPts val="0"/>
              </a:spcAft>
              <a:buClr>
                <a:schemeClr val="lt1"/>
              </a:buClr>
              <a:buSzPts val="2300"/>
              <a:buChar char="•"/>
            </a:pPr>
            <a:r>
              <a:rPr lang="en-US" sz="2300">
                <a:latin typeface="Times New Roman"/>
                <a:ea typeface="Times New Roman"/>
                <a:cs typeface="Times New Roman"/>
                <a:sym typeface="Times New Roman"/>
              </a:rPr>
              <a:t>The radial canals communicate into the spongocoel through short, wide canals, called excurrent canals. The wall of the excurrent canal is lined by flat, pinacocytes.</a:t>
            </a:r>
            <a:endParaRPr/>
          </a:p>
          <a:p>
            <a:pPr marL="342900" lvl="0" indent="-342900" algn="l" rtl="0">
              <a:spcBef>
                <a:spcPts val="460"/>
              </a:spcBef>
              <a:spcAft>
                <a:spcPts val="0"/>
              </a:spcAft>
              <a:buClr>
                <a:schemeClr val="lt1"/>
              </a:buClr>
              <a:buSzPts val="2300"/>
              <a:buChar char="•"/>
            </a:pPr>
            <a:r>
              <a:rPr lang="en-US" sz="2300" b="1">
                <a:latin typeface="Times New Roman"/>
                <a:ea typeface="Times New Roman"/>
                <a:cs typeface="Times New Roman"/>
                <a:sym typeface="Times New Roman"/>
              </a:rPr>
              <a:t>Apopyles: </a:t>
            </a:r>
            <a:endParaRPr sz="2300">
              <a:latin typeface="Times New Roman"/>
              <a:ea typeface="Times New Roman"/>
              <a:cs typeface="Times New Roman"/>
              <a:sym typeface="Times New Roman"/>
            </a:endParaRPr>
          </a:p>
          <a:p>
            <a:pPr marL="342900" lvl="0" indent="-342900" algn="l" rtl="0">
              <a:spcBef>
                <a:spcPts val="460"/>
              </a:spcBef>
              <a:spcAft>
                <a:spcPts val="0"/>
              </a:spcAft>
              <a:buClr>
                <a:schemeClr val="lt1"/>
              </a:buClr>
              <a:buSzPts val="2300"/>
              <a:buChar char="•"/>
            </a:pPr>
            <a:r>
              <a:rPr lang="en-US" sz="2300">
                <a:latin typeface="Times New Roman"/>
                <a:ea typeface="Times New Roman"/>
                <a:cs typeface="Times New Roman"/>
                <a:sym typeface="Times New Roman"/>
              </a:rPr>
              <a:t>The excurrent canals open into spongocoel by internal ostia or apopyles. The apopyles are surrounded by contractile myocytes.</a:t>
            </a:r>
            <a:endParaRPr sz="23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8"/>
          <p:cNvSpPr txBox="1">
            <a:spLocks noGrp="1"/>
          </p:cNvSpPr>
          <p:nvPr>
            <p:ph type="body" idx="1"/>
          </p:nvPr>
        </p:nvSpPr>
        <p:spPr>
          <a:xfrm>
            <a:off x="228600" y="381000"/>
            <a:ext cx="8686800" cy="63246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lt1"/>
              </a:buClr>
              <a:buSzPts val="2400"/>
              <a:buChar char="•"/>
            </a:pPr>
            <a:r>
              <a:rPr lang="en-US" sz="2400" b="1">
                <a:latin typeface="Times New Roman"/>
                <a:ea typeface="Times New Roman"/>
                <a:cs typeface="Times New Roman"/>
                <a:sym typeface="Times New Roman"/>
              </a:rPr>
              <a:t>Physiology of Water Current Production in Sycon:</a:t>
            </a:r>
            <a:endParaRPr/>
          </a:p>
          <a:p>
            <a:pPr marL="342900" lvl="0" indent="-342900" algn="l" rtl="0">
              <a:spcBef>
                <a:spcPts val="460"/>
              </a:spcBef>
              <a:spcAft>
                <a:spcPts val="0"/>
              </a:spcAft>
              <a:buClr>
                <a:schemeClr val="lt1"/>
              </a:buClr>
              <a:buSzPts val="2300"/>
              <a:buChar char="•"/>
            </a:pPr>
            <a:r>
              <a:rPr lang="en-US" sz="2300">
                <a:latin typeface="Times New Roman"/>
                <a:ea typeface="Times New Roman"/>
                <a:cs typeface="Times New Roman"/>
                <a:sym typeface="Times New Roman"/>
              </a:rPr>
              <a:t>The circulation of water in Sycon takes place in the following way. The course of water current has been studied by the application of fine carmine particles to the surface of the body. The water rushes inside the body through numerous ostia along the external surface.</a:t>
            </a:r>
            <a:endParaRPr/>
          </a:p>
          <a:p>
            <a:pPr marL="342900" lvl="0" indent="-342900" algn="l" rtl="0">
              <a:spcBef>
                <a:spcPts val="460"/>
              </a:spcBef>
              <a:spcAft>
                <a:spcPts val="0"/>
              </a:spcAft>
              <a:buClr>
                <a:schemeClr val="lt1"/>
              </a:buClr>
              <a:buSzPts val="2300"/>
              <a:buChar char="•"/>
            </a:pPr>
            <a:r>
              <a:rPr lang="en-US" sz="2300">
                <a:latin typeface="Times New Roman"/>
                <a:ea typeface="Times New Roman"/>
                <a:cs typeface="Times New Roman"/>
                <a:sym typeface="Times New Roman"/>
              </a:rPr>
              <a:t>Each ostium or dermal pore leads into an incurrent canal. From the incurrent canal, the water flows inside the radial canal through prosopyle. From radial canal water passes out through apopyles into the spongocoel. The spongocoel is thus a common chamber within which all the radial canals of the body open.</a:t>
            </a:r>
            <a:endParaRPr/>
          </a:p>
          <a:p>
            <a:pPr marL="342900" lvl="0" indent="-342900" algn="l" rtl="0">
              <a:spcBef>
                <a:spcPts val="460"/>
              </a:spcBef>
              <a:spcAft>
                <a:spcPts val="0"/>
              </a:spcAft>
              <a:buClr>
                <a:schemeClr val="lt1"/>
              </a:buClr>
              <a:buSzPts val="2300"/>
              <a:buChar char="•"/>
            </a:pPr>
            <a:r>
              <a:rPr lang="en-US" sz="2300">
                <a:latin typeface="Times New Roman"/>
                <a:ea typeface="Times New Roman"/>
                <a:cs typeface="Times New Roman"/>
                <a:sym typeface="Times New Roman"/>
              </a:rPr>
              <a:t>The spongocoel ultimately opens to the exterior through an aperture, the osculum. Water enters inside the body through numerous doors (ostia) but passes out through a single opening (oscu­lum). The planar beating of the flagella of choanocytes in the radial canals produces a current which in one hand draws the water inside and on the other hand forces it to go out.</a:t>
            </a:r>
            <a:endParaRPr sz="2300">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Google Shape;130;p9" descr="http://cdn.biologydiscussion.com/wp-content/uploads/2016/05/clip_image006-82.jpg"/>
          <p:cNvPicPr preferRelativeResize="0">
            <a:picLocks noGrp="1"/>
          </p:cNvPicPr>
          <p:nvPr>
            <p:ph type="body" idx="1"/>
          </p:nvPr>
        </p:nvPicPr>
        <p:blipFill rotWithShape="1">
          <a:blip r:embed="rId3">
            <a:alphaModFix/>
          </a:blip>
          <a:srcRect/>
          <a:stretch/>
        </p:blipFill>
        <p:spPr>
          <a:xfrm>
            <a:off x="838200" y="609600"/>
            <a:ext cx="7162800" cy="56388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1943</Words>
  <PresentationFormat>On-screen Show (4:3)</PresentationFormat>
  <Paragraphs>103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History Porifera </vt:lpstr>
      <vt:lpstr> Characteristic Features of Phylum Porifera </vt:lpstr>
      <vt:lpstr> Sycon (Scypha) </vt:lpstr>
      <vt:lpstr>Slide 4</vt:lpstr>
      <vt:lpstr>Canal System of Sycon</vt:lpstr>
      <vt:lpstr>Slide 6</vt:lpstr>
      <vt:lpstr>Slide 7</vt:lpstr>
      <vt:lpstr>Slide 8</vt:lpstr>
      <vt:lpstr>Slide 9</vt:lpstr>
      <vt:lpstr> Microscopic Organization of Sycon: </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History Porifera </dc:title>
  <dc:creator>Windows 7</dc:creator>
  <cp:lastModifiedBy>Windows 777</cp:lastModifiedBy>
  <cp:revision>1</cp:revision>
  <dcterms:created xsi:type="dcterms:W3CDTF">2006-08-16T00:00:00Z</dcterms:created>
  <dcterms:modified xsi:type="dcterms:W3CDTF">2023-02-16T06:47:09Z</dcterms:modified>
</cp:coreProperties>
</file>